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tags/tag1.xml" ContentType="application/vnd.openxmlformats-officedocument.presentationml.tags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46.xml" ContentType="application/vnd.openxmlformats-officedocument.presentationml.slide+xml"/>
  <Default Extension="gif" ContentType="image/gif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Default Extension="jpeg" ContentType="image/jpeg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slides/slide71.xml" ContentType="application/vnd.openxmlformats-officedocument.presentationml.slide+xml"/>
  <Override PartName="/ppt/slides/slide90.xml" ContentType="application/vnd.openxmlformats-officedocument.presentationml.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8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Default Extension="pdf" ContentType="application/pdf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375" r:id="rId2"/>
    <p:sldId id="376" r:id="rId3"/>
    <p:sldId id="508" r:id="rId4"/>
    <p:sldId id="504" r:id="rId5"/>
    <p:sldId id="522" r:id="rId6"/>
    <p:sldId id="474" r:id="rId7"/>
    <p:sldId id="476" r:id="rId8"/>
    <p:sldId id="385" r:id="rId9"/>
    <p:sldId id="386" r:id="rId10"/>
    <p:sldId id="387" r:id="rId11"/>
    <p:sldId id="475" r:id="rId12"/>
    <p:sldId id="431" r:id="rId13"/>
    <p:sldId id="479" r:id="rId14"/>
    <p:sldId id="485" r:id="rId15"/>
    <p:sldId id="368" r:id="rId16"/>
    <p:sldId id="490" r:id="rId17"/>
    <p:sldId id="487" r:id="rId18"/>
    <p:sldId id="473" r:id="rId19"/>
    <p:sldId id="295" r:id="rId20"/>
    <p:sldId id="515" r:id="rId21"/>
    <p:sldId id="486" r:id="rId22"/>
    <p:sldId id="465" r:id="rId23"/>
    <p:sldId id="488" r:id="rId24"/>
    <p:sldId id="509" r:id="rId25"/>
    <p:sldId id="489" r:id="rId26"/>
    <p:sldId id="511" r:id="rId27"/>
    <p:sldId id="421" r:id="rId28"/>
    <p:sldId id="478" r:id="rId29"/>
    <p:sldId id="483" r:id="rId30"/>
    <p:sldId id="388" r:id="rId31"/>
    <p:sldId id="437" r:id="rId32"/>
    <p:sldId id="477" r:id="rId33"/>
    <p:sldId id="433" r:id="rId34"/>
    <p:sldId id="402" r:id="rId35"/>
    <p:sldId id="403" r:id="rId36"/>
    <p:sldId id="516" r:id="rId37"/>
    <p:sldId id="366" r:id="rId38"/>
    <p:sldId id="278" r:id="rId39"/>
    <p:sldId id="404" r:id="rId40"/>
    <p:sldId id="491" r:id="rId41"/>
    <p:sldId id="281" r:id="rId42"/>
    <p:sldId id="503" r:id="rId43"/>
    <p:sldId id="395" r:id="rId44"/>
    <p:sldId id="394" r:id="rId45"/>
    <p:sldId id="398" r:id="rId46"/>
    <p:sldId id="480" r:id="rId47"/>
    <p:sldId id="400" r:id="rId48"/>
    <p:sldId id="401" r:id="rId49"/>
    <p:sldId id="434" r:id="rId50"/>
    <p:sldId id="438" r:id="rId51"/>
    <p:sldId id="445" r:id="rId52"/>
    <p:sldId id="406" r:id="rId53"/>
    <p:sldId id="408" r:id="rId54"/>
    <p:sldId id="407" r:id="rId55"/>
    <p:sldId id="469" r:id="rId56"/>
    <p:sldId id="287" r:id="rId57"/>
    <p:sldId id="288" r:id="rId58"/>
    <p:sldId id="292" r:id="rId59"/>
    <p:sldId id="284" r:id="rId60"/>
    <p:sldId id="297" r:id="rId61"/>
    <p:sldId id="298" r:id="rId62"/>
    <p:sldId id="442" r:id="rId63"/>
    <p:sldId id="426" r:id="rId64"/>
    <p:sldId id="427" r:id="rId65"/>
    <p:sldId id="447" r:id="rId66"/>
    <p:sldId id="275" r:id="rId67"/>
    <p:sldId id="258" r:id="rId68"/>
    <p:sldId id="259" r:id="rId69"/>
    <p:sldId id="261" r:id="rId70"/>
    <p:sldId id="501" r:id="rId71"/>
    <p:sldId id="506" r:id="rId72"/>
    <p:sldId id="454" r:id="rId73"/>
    <p:sldId id="257" r:id="rId74"/>
    <p:sldId id="409" r:id="rId75"/>
    <p:sldId id="470" r:id="rId76"/>
    <p:sldId id="430" r:id="rId77"/>
    <p:sldId id="443" r:id="rId78"/>
    <p:sldId id="520" r:id="rId79"/>
    <p:sldId id="410" r:id="rId80"/>
    <p:sldId id="493" r:id="rId81"/>
    <p:sldId id="494" r:id="rId82"/>
    <p:sldId id="519" r:id="rId83"/>
    <p:sldId id="502" r:id="rId84"/>
    <p:sldId id="518" r:id="rId85"/>
    <p:sldId id="371" r:id="rId86"/>
    <p:sldId id="392" r:id="rId87"/>
    <p:sldId id="365" r:id="rId88"/>
    <p:sldId id="363" r:id="rId89"/>
    <p:sldId id="364" r:id="rId90"/>
    <p:sldId id="524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6BB786"/>
    <a:srgbClr val="B65ECE"/>
    <a:srgbClr val="174705"/>
    <a:srgbClr val="6B0000"/>
    <a:srgbClr val="B95E3D"/>
    <a:srgbClr val="2E7069"/>
    <a:srgbClr val="EDEDED"/>
    <a:srgbClr val="8DE9CB"/>
    <a:srgbClr val="E6FBD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1260" autoAdjust="0"/>
    <p:restoredTop sz="92492" autoAdjust="0"/>
  </p:normalViewPr>
  <p:slideViewPr>
    <p:cSldViewPr snapToObjects="1">
      <p:cViewPr varScale="1">
        <p:scale>
          <a:sx n="125" d="100"/>
          <a:sy n="125" d="100"/>
        </p:scale>
        <p:origin x="-3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3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notesMaster" Target="notesMasters/notesMaster1.xml"/><Relationship Id="rId93" Type="http://schemas.openxmlformats.org/officeDocument/2006/relationships/handoutMaster" Target="handoutMasters/handoutMaster1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E85BC-6226-6740-B78F-E4441E6569F4}" type="datetimeFigureOut">
              <a:rPr lang="en-US" smtClean="0"/>
              <a:pPr/>
              <a:t>12/2/10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DBEE6-DEE7-FE47-8DA4-3DDFB8EA0E0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05DC5-E6ED-2143-A9E6-62606BF50D83}" type="datetimeFigureOut">
              <a:rPr lang="en-US" smtClean="0"/>
              <a:pPr/>
              <a:t>12/2/10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686C7-9E34-2847-8FDF-13C2CEC29B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5BF93-AD25-DA48-ACEC-0A635118AE5F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 smtClean="0"/>
              <a:t>Moreno’s  </a:t>
            </a:r>
            <a:r>
              <a:rPr lang="en-US" sz="1800" b="1" dirty="0" smtClean="0"/>
              <a:t>job was to cut the hocks off carcasses</a:t>
            </a:r>
            <a:r>
              <a:rPr lang="en-US" sz="1800" dirty="0" smtClean="0"/>
              <a:t> on the line inside the meat processing plant. </a:t>
            </a:r>
          </a:p>
          <a:p>
            <a:endParaRPr lang="en-US" sz="1800" dirty="0" smtClean="0"/>
          </a:p>
          <a:p>
            <a:r>
              <a:rPr lang="en-US" sz="1800" dirty="0" smtClean="0"/>
              <a:t>The carcasses would whirl past at a rate of </a:t>
            </a:r>
            <a:r>
              <a:rPr lang="en-US" sz="1800" b="1" dirty="0" smtClean="0"/>
              <a:t>309 an hour</a:t>
            </a:r>
            <a:r>
              <a:rPr lang="en-US" sz="1800" dirty="0" smtClean="0"/>
              <a:t>. </a:t>
            </a:r>
          </a:p>
          <a:p>
            <a:endParaRPr lang="en-US" sz="1800" dirty="0" smtClean="0"/>
          </a:p>
          <a:p>
            <a:r>
              <a:rPr lang="en-US" sz="1800" dirty="0" smtClean="0"/>
              <a:t>The cattle were </a:t>
            </a:r>
            <a:r>
              <a:rPr lang="en-US" sz="1800" b="1" dirty="0" smtClean="0"/>
              <a:t>supposed to be dead</a:t>
            </a:r>
            <a:r>
              <a:rPr lang="en-US" sz="1800" dirty="0" smtClean="0"/>
              <a:t> before they got to Moreno. But too often they weren’t. </a:t>
            </a:r>
            <a:r>
              <a:rPr lang="en-US" sz="1800" b="1" dirty="0" smtClean="0"/>
              <a:t>“They blink. They make noises</a:t>
            </a:r>
            <a:r>
              <a:rPr lang="en-US" sz="1800" dirty="0" smtClean="0"/>
              <a:t>, ‘The head moves, the </a:t>
            </a:r>
            <a:r>
              <a:rPr lang="en-US" sz="1800" b="1" dirty="0" smtClean="0"/>
              <a:t>eyes</a:t>
            </a:r>
            <a:r>
              <a:rPr lang="en-US" sz="1800" dirty="0" smtClean="0"/>
              <a:t> are </a:t>
            </a:r>
            <a:r>
              <a:rPr lang="en-US" sz="1800" b="1" dirty="0" smtClean="0"/>
              <a:t>wide</a:t>
            </a:r>
            <a:r>
              <a:rPr lang="en-US" sz="1800" dirty="0" smtClean="0"/>
              <a:t> and </a:t>
            </a:r>
            <a:r>
              <a:rPr lang="en-US" sz="1800" b="1" dirty="0" smtClean="0"/>
              <a:t>looking around.” </a:t>
            </a:r>
          </a:p>
          <a:p>
            <a:endParaRPr lang="en-US" sz="1800" dirty="0" smtClean="0"/>
          </a:p>
          <a:p>
            <a:r>
              <a:rPr lang="en-US" sz="1800" dirty="0" smtClean="0"/>
              <a:t>“Still Moreno would cut. On bad days, he says, </a:t>
            </a:r>
            <a:r>
              <a:rPr lang="en-US" sz="1800" b="1" dirty="0" smtClean="0"/>
              <a:t>dozens of animals </a:t>
            </a:r>
            <a:r>
              <a:rPr lang="en-US" sz="1800" dirty="0" smtClean="0"/>
              <a:t>reached his station clearly </a:t>
            </a:r>
            <a:r>
              <a:rPr lang="en-US" sz="1800" b="1" dirty="0" smtClean="0"/>
              <a:t>alive and conscious</a:t>
            </a:r>
            <a:r>
              <a:rPr lang="en-US" sz="1800" dirty="0" smtClean="0"/>
              <a:t>.</a:t>
            </a:r>
          </a:p>
          <a:p>
            <a:endParaRPr lang="en-US" sz="1800" dirty="0" smtClean="0"/>
          </a:p>
          <a:p>
            <a:r>
              <a:rPr lang="en-US" sz="1800" dirty="0" smtClean="0"/>
              <a:t> Some would </a:t>
            </a:r>
            <a:r>
              <a:rPr lang="en-US" sz="1800" b="1" dirty="0" smtClean="0"/>
              <a:t>survive as far as the tail cutter, the belly ripper, the hide puller</a:t>
            </a:r>
            <a:r>
              <a:rPr lang="en-US" sz="180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686C7-9E34-2847-8FDF-13C2CEC29BEF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686C7-9E34-2847-8FDF-13C2CEC29BEF}" type="slidenum">
              <a:rPr lang="en-US" smtClean="0"/>
              <a:pPr/>
              <a:t>75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EA081-3BB3-2A4F-ACAF-03E50C69D74F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B0C-3365-D748-85E9-220F2DA8E033}" type="datetimeFigureOut">
              <a:rPr lang="en-US" smtClean="0"/>
              <a:pPr/>
              <a:t>12/2/10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96FD-5588-9442-9174-8E407DD9498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B0C-3365-D748-85E9-220F2DA8E033}" type="datetimeFigureOut">
              <a:rPr lang="en-US" smtClean="0"/>
              <a:pPr/>
              <a:t>12/2/10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96FD-5588-9442-9174-8E407DD949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B0C-3365-D748-85E9-220F2DA8E033}" type="datetimeFigureOut">
              <a:rPr lang="en-US" smtClean="0"/>
              <a:pPr/>
              <a:t>12/2/10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96FD-5588-9442-9174-8E407DD9498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B0C-3365-D748-85E9-220F2DA8E033}" type="datetimeFigureOut">
              <a:rPr lang="en-US" smtClean="0"/>
              <a:pPr/>
              <a:t>12/2/10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96FD-5588-9442-9174-8E407DD9498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B0C-3365-D748-85E9-220F2DA8E033}" type="datetimeFigureOut">
              <a:rPr lang="en-US" smtClean="0"/>
              <a:pPr/>
              <a:t>12/2/10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96FD-5588-9442-9174-8E407DD9498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B0C-3365-D748-85E9-220F2DA8E033}" type="datetimeFigureOut">
              <a:rPr lang="en-US" smtClean="0"/>
              <a:pPr/>
              <a:t>12/2/10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96FD-5588-9442-9174-8E407DD949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B0C-3365-D748-85E9-220F2DA8E033}" type="datetimeFigureOut">
              <a:rPr lang="en-US" smtClean="0"/>
              <a:pPr/>
              <a:t>12/2/10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96FD-5588-9442-9174-8E407DD9498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B0C-3365-D748-85E9-220F2DA8E033}" type="datetimeFigureOut">
              <a:rPr lang="en-US" smtClean="0"/>
              <a:pPr/>
              <a:t>12/2/10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96FD-5588-9442-9174-8E407DD9498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B0C-3365-D748-85E9-220F2DA8E033}" type="datetimeFigureOut">
              <a:rPr lang="en-US" smtClean="0"/>
              <a:pPr/>
              <a:t>12/2/10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96FD-5588-9442-9174-8E407DD9498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B0C-3365-D748-85E9-220F2DA8E033}" type="datetimeFigureOut">
              <a:rPr lang="en-US" smtClean="0"/>
              <a:pPr/>
              <a:t>12/2/10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96FD-5588-9442-9174-8E407DD9498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B0C-3365-D748-85E9-220F2DA8E033}" type="datetimeFigureOut">
              <a:rPr lang="en-US" smtClean="0"/>
              <a:pPr/>
              <a:t>12/2/10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96FD-5588-9442-9174-8E407DD9498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B0C-3365-D748-85E9-220F2DA8E033}" type="datetimeFigureOut">
              <a:rPr lang="en-US" smtClean="0"/>
              <a:pPr/>
              <a:t>12/2/10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96FD-5588-9442-9174-8E407DD9498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9325B0C-3365-D748-85E9-220F2DA8E033}" type="datetimeFigureOut">
              <a:rPr lang="en-US" smtClean="0"/>
              <a:pPr/>
              <a:t>12/2/10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854A96FD-5588-9442-9174-8E407DD9498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tags" Target="../tags/tag1.xml"/><Relationship Id="rId2" Type="http://schemas.openxmlformats.org/officeDocument/2006/relationships/audio" Target="file://localhost/Users/willtuttle/Documents/World%20Peace%20Diet/WPD%20Promo/Presentations/Norman's%20presentation/WPD%20Intro%204.mp3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Relationship Id="rId3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hyperlink" Target="http://www.fisharesmart.com/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gi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df"/><Relationship Id="rId3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4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video" Target="file://localhost/Users/Kwanyin/Music/iTunes/iTunes%20Music/Michael%20Stillwater/Voices%20Of%20The%20Heart/07%20Prayer%20Of%20The%20Heart.m4a" TargetMode="External"/><Relationship Id="rId2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506998"/>
            <a:ext cx="3654432" cy="385081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461963"/>
            <a:ext cx="8056563" cy="681038"/>
          </a:xfrm>
        </p:spPr>
        <p:txBody>
          <a:bodyPr/>
          <a:lstStyle/>
          <a:p>
            <a:r>
              <a:rPr lang="en-US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The World Peace Diet</a:t>
            </a:r>
            <a:endParaRPr lang="en-US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0" y="5357813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4FCE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Eating </a:t>
            </a:r>
            <a:r>
              <a:rPr kumimoji="0" lang="en-US" sz="280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4FCE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</a:t>
            </a:r>
            <a:r>
              <a:rPr kumimoji="0" lang="en-US" sz="320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4FCE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Spiritual Health </a:t>
            </a:r>
            <a:r>
              <a:rPr kumimoji="0" lang="en-US" sz="280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4FCE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and</a:t>
            </a:r>
            <a:r>
              <a:rPr kumimoji="0" lang="en-US" sz="320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4FCE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Social Harmony</a:t>
            </a:r>
            <a:endParaRPr kumimoji="0" lang="en-US" sz="320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4FCE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6134100"/>
            <a:ext cx="7620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Presentation by Norman Scrimshaw </a:t>
            </a:r>
          </a:p>
          <a:p>
            <a:pPr algn="ctr"/>
            <a:r>
              <a:rPr lang="en-US" sz="1400" dirty="0" smtClean="0"/>
              <a:t>Inspired by Will Tuttle’s Book The World Peace Diet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/>
              <a:t>Our Children Learn What to Eat from Us </a:t>
            </a:r>
          </a:p>
          <a:p>
            <a:pPr algn="ctr">
              <a:lnSpc>
                <a:spcPct val="150000"/>
              </a:lnSpc>
            </a:pPr>
            <a:r>
              <a:rPr lang="en-US" sz="3200" i="1" dirty="0" smtClean="0"/>
              <a:t>Are We Making Good Choices for Them?</a:t>
            </a:r>
          </a:p>
          <a:p>
            <a:pPr algn="ctr">
              <a:spcAft>
                <a:spcPts val="1200"/>
              </a:spcAft>
            </a:pPr>
            <a:endParaRPr lang="en-US" sz="3200" i="1" dirty="0" smtClean="0"/>
          </a:p>
          <a:p>
            <a:pPr algn="ctr">
              <a:spcAft>
                <a:spcPts val="1200"/>
              </a:spcAft>
            </a:pPr>
            <a:endParaRPr lang="en-US" sz="3200" i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752600"/>
            <a:ext cx="6972302" cy="4648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48834" y="324433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 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45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600" dirty="0" smtClean="0"/>
              <a:t>Why do We Eat Animal Flesh           </a:t>
            </a:r>
            <a:br>
              <a:rPr lang="en-US" sz="3600" dirty="0" smtClean="0"/>
            </a:br>
            <a:r>
              <a:rPr lang="en-US" sz="3600" dirty="0" smtClean="0"/>
              <a:t>and their Secretions?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6764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52400" y="1444532"/>
            <a:ext cx="89916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cap="all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	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Culture &amp; Social Pressure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pPr>
              <a:buFont typeface="Arial"/>
              <a:buChar char="•"/>
            </a:pP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b="1" dirty="0" smtClean="0"/>
              <a:t>We Like the Way Animals Taste</a:t>
            </a:r>
            <a:endParaRPr lang="en-US" sz="2400" b="1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Belief: It is Needed for Health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Belief: Animals are for Food &amp; our Use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cs typeface="News Gothic MT"/>
              </a:rPr>
              <a:t>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Denial of Suffering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382" y="1752600"/>
            <a:ext cx="2638018" cy="2039970"/>
          </a:xfrm>
          <a:prstGeom prst="rect">
            <a:avLst/>
          </a:prstGeom>
          <a:effectLst>
            <a:softEdge rad="2921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BQ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41570"/>
            <a:ext cx="4247958" cy="3185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0600" y="1444532"/>
            <a:ext cx="70104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endParaRPr lang="en-US" sz="2400" b="1" i="1" dirty="0" smtClean="0"/>
          </a:p>
          <a:p>
            <a:pPr algn="ctr">
              <a:spcAft>
                <a:spcPts val="600"/>
              </a:spcAft>
            </a:pPr>
            <a:r>
              <a:rPr lang="en-US" sz="2400" b="1" i="1" dirty="0" smtClean="0"/>
              <a:t>To Satisfy Our Desires </a:t>
            </a:r>
          </a:p>
          <a:p>
            <a:pPr algn="ctr">
              <a:spcAft>
                <a:spcPts val="600"/>
              </a:spcAft>
            </a:pPr>
            <a:r>
              <a:rPr lang="en-US" sz="2400" b="1" i="1" dirty="0" smtClean="0"/>
              <a:t>We Must Live in Denial of Great Suffering</a:t>
            </a:r>
          </a:p>
          <a:p>
            <a:pPr algn="ctr">
              <a:spcAft>
                <a:spcPts val="600"/>
              </a:spcAft>
            </a:pPr>
            <a:r>
              <a:rPr lang="en-US" sz="2400" b="1" i="1" dirty="0" smtClean="0"/>
              <a:t> </a:t>
            </a:r>
            <a:endParaRPr lang="en-US" sz="2400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4445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i="1" dirty="0" smtClean="0"/>
              <a:t>Why do We Eat Animal Flesh and their Secretions?</a:t>
            </a:r>
            <a:r>
              <a:rPr lang="en-US" sz="3200" i="1" dirty="0" smtClean="0"/>
              <a:t/>
            </a:r>
            <a:br>
              <a:rPr lang="en-US" sz="3200" i="1" dirty="0" smtClean="0"/>
            </a:br>
            <a:r>
              <a:rPr lang="en-US" sz="2800" b="1" dirty="0" smtClean="0"/>
              <a:t>We Like the Way Animals Taste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0600" y="2965107"/>
            <a:ext cx="4343400" cy="4108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b="1" dirty="0" smtClean="0"/>
              <a:t>Our Cost: </a:t>
            </a:r>
          </a:p>
          <a:p>
            <a:pPr>
              <a:spcAft>
                <a:spcPts val="1200"/>
              </a:spcAft>
            </a:pPr>
            <a:r>
              <a:rPr lang="en-US" b="1" dirty="0" smtClean="0"/>
              <a:t>Shutting Down</a:t>
            </a:r>
            <a:endParaRPr lang="en-US" dirty="0" smtClean="0"/>
          </a:p>
          <a:p>
            <a:r>
              <a:rPr lang="en-US" b="1" i="1" dirty="0" smtClean="0"/>
              <a:t>Reduction of Essential Feeling and Awareness  </a:t>
            </a:r>
            <a:endParaRPr lang="en-US" sz="1400" b="1" i="1" dirty="0" smtClean="0"/>
          </a:p>
          <a:p>
            <a:endParaRPr lang="en-US" b="1" i="1" dirty="0" smtClean="0"/>
          </a:p>
          <a:p>
            <a:r>
              <a:rPr lang="en-US" b="1" i="1" dirty="0" smtClean="0"/>
              <a:t>Loss of Intuitive Heart Wisdom</a:t>
            </a:r>
          </a:p>
          <a:p>
            <a:endParaRPr lang="en-US" b="1" i="1" dirty="0" smtClean="0"/>
          </a:p>
          <a:p>
            <a:pPr>
              <a:spcAft>
                <a:spcPts val="600"/>
              </a:spcAft>
            </a:pPr>
            <a:r>
              <a:rPr lang="en-US" b="1" dirty="0" smtClean="0"/>
              <a:t>Desensitizing, Numbing Resulting in</a:t>
            </a:r>
            <a:r>
              <a:rPr lang="en-US" b="1" i="1" dirty="0" smtClean="0"/>
              <a:t>:</a:t>
            </a:r>
          </a:p>
          <a:p>
            <a:r>
              <a:rPr lang="en-US" b="1" i="1" dirty="0" smtClean="0"/>
              <a:t>Spiritual Disconnectedness</a:t>
            </a:r>
          </a:p>
          <a:p>
            <a:r>
              <a:rPr lang="en-US" sz="1200" b="1" i="1" dirty="0" smtClean="0"/>
              <a:t> (disconnection from Compassion, Love, Peace and Joy) </a:t>
            </a:r>
          </a:p>
          <a:p>
            <a:r>
              <a:rPr lang="en-US" b="1" i="1" dirty="0" smtClean="0"/>
              <a:t> Oppression </a:t>
            </a:r>
          </a:p>
          <a:p>
            <a:r>
              <a:rPr lang="en-US" b="1" i="1" dirty="0" smtClean="0"/>
              <a:t> Exploitation</a:t>
            </a:r>
          </a:p>
          <a:p>
            <a:r>
              <a:rPr lang="en-US" b="1" i="1" dirty="0" smtClean="0"/>
              <a:t>	</a:t>
            </a:r>
            <a:endParaRPr lang="en-US" sz="1200" dirty="0" smtClean="0"/>
          </a:p>
          <a:p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45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600" dirty="0" smtClean="0"/>
              <a:t>Why do We Eat Animal Flesh </a:t>
            </a:r>
            <a:br>
              <a:rPr lang="en-US" sz="3600" dirty="0" smtClean="0"/>
            </a:br>
            <a:r>
              <a:rPr lang="en-US" sz="3600" dirty="0" smtClean="0"/>
              <a:t>   and their Secretions?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6764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52400" y="1444532"/>
            <a:ext cx="89916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cap="all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	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Culture &amp; Social Pressure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pPr>
              <a:buFont typeface="Arial"/>
              <a:buChar char="•"/>
            </a:pP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People Like the Way Animals Taste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b="1" dirty="0" smtClean="0"/>
              <a:t>Belief: It is Needed for Health</a:t>
            </a:r>
            <a:endParaRPr lang="en-US" sz="2400" b="1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Belief: Animals are for Food &amp; our Use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cs typeface="News Gothic MT"/>
              </a:rPr>
              <a:t>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Denial of Suffering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382" y="1752600"/>
            <a:ext cx="2638018" cy="2039970"/>
          </a:xfrm>
          <a:prstGeom prst="rect">
            <a:avLst/>
          </a:prstGeom>
          <a:effectLst>
            <a:softEdge rad="2921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610600" cy="5334000"/>
          </a:xfrm>
        </p:spPr>
        <p:txBody>
          <a:bodyPr anchor="t">
            <a:normAutofit fontScale="32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Where Do I Get My Protein?</a:t>
            </a: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Can’t be Healthy on a Vegan Diet</a:t>
            </a: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an Athlete, I Require Animal Protein</a:t>
            </a: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Blood Type Requires Me to Eat Meat</a:t>
            </a: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Tried a Vegetarian Diet, and I Didn’t Feel Good         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i="1" dirty="0" smtClean="0"/>
              <a:t>Why do We Eat Animal Flesh and their Secretions?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3200" b="1" dirty="0" smtClean="0"/>
              <a:t>Belief: It is Needed for Health</a:t>
            </a:r>
            <a:br>
              <a:rPr lang="en-US" sz="3200" b="1" dirty="0" smtClean="0"/>
            </a:b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45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>
              <a:spcBef>
                <a:spcPts val="0"/>
              </a:spcBef>
            </a:pPr>
            <a:r>
              <a:rPr lang="en-US" sz="3600" dirty="0" smtClean="0"/>
              <a:t>Belief: It is Needed for Health</a:t>
            </a:r>
            <a:br>
              <a:rPr lang="en-US" sz="3600" dirty="0" smtClean="0"/>
            </a:br>
            <a:r>
              <a:rPr lang="en-US" sz="2800" i="1" dirty="0" smtClean="0"/>
              <a:t>Where Do I Get My Protein?</a:t>
            </a:r>
            <a:br>
              <a:rPr lang="en-US" sz="2800" i="1" dirty="0" smtClean="0"/>
            </a:br>
            <a:endParaRPr lang="en-US" sz="2800" i="1" dirty="0"/>
          </a:p>
        </p:txBody>
      </p:sp>
      <p:sp>
        <p:nvSpPr>
          <p:cNvPr id="4" name="Rectangle 3"/>
          <p:cNvSpPr/>
          <p:nvPr/>
        </p:nvSpPr>
        <p:spPr>
          <a:xfrm>
            <a:off x="3201410" y="1444532"/>
            <a:ext cx="5942590" cy="5016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u="sng" dirty="0" smtClean="0"/>
          </a:p>
          <a:p>
            <a:r>
              <a:rPr lang="en-US" sz="2000" u="sng" dirty="0" smtClean="0"/>
              <a:t>USDA survey</a:t>
            </a:r>
            <a:r>
              <a:rPr lang="en-US" sz="2000" dirty="0" smtClean="0"/>
              <a:t>: </a:t>
            </a:r>
            <a:r>
              <a:rPr lang="en-US" sz="2000" b="1" dirty="0" smtClean="0"/>
              <a:t>Average American Vegetarian </a:t>
            </a:r>
          </a:p>
          <a:p>
            <a:r>
              <a:rPr lang="en-US" sz="2000" b="1" dirty="0" smtClean="0"/>
              <a:t>			    Gets 150% RDA of Protein </a:t>
            </a:r>
          </a:p>
          <a:p>
            <a:pPr algn="ctr"/>
            <a:endParaRPr lang="en-US" sz="1600" i="1" dirty="0" smtClean="0"/>
          </a:p>
          <a:p>
            <a:pPr algn="ctr"/>
            <a:r>
              <a:rPr lang="en-US" i="1" dirty="0" smtClean="0"/>
              <a:t>(Beans, nuts, seeds, soy, whole grains: high in protein)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b="1" dirty="0" smtClean="0"/>
              <a:t>A Well-Balanced, Plant-Based Diet consists of Vegetables, Fruits, Nuts, Whole Grains and Beans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1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b="1" dirty="0" smtClean="0"/>
          </a:p>
          <a:p>
            <a:pPr algn="ctr"/>
            <a:r>
              <a:rPr lang="en-US" b="1" dirty="0" smtClean="0"/>
              <a:t> Getting Enough Protein is Pretty Simple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532"/>
            <a:ext cx="3201410" cy="5413468"/>
          </a:xfrm>
          <a:prstGeom prst="rect">
            <a:avLst/>
          </a:prstGeom>
        </p:spPr>
      </p:pic>
      <p:pic>
        <p:nvPicPr>
          <p:cNvPr id="9" name="Picture 8" descr="vegetarian-die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124200"/>
            <a:ext cx="2799621" cy="1764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45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>
              <a:spcBef>
                <a:spcPts val="0"/>
              </a:spcBef>
            </a:pP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Belief: It is Needed for Health</a:t>
            </a:r>
            <a:br>
              <a:rPr lang="en-US" sz="3600" dirty="0" smtClean="0"/>
            </a:br>
            <a:r>
              <a:rPr lang="en-US" sz="2800" i="1" dirty="0" smtClean="0"/>
              <a:t>Where Do I Get My Protein?</a:t>
            </a:r>
            <a:br>
              <a:rPr lang="en-US" sz="2800" i="1" dirty="0" smtClean="0"/>
            </a:br>
            <a:endParaRPr lang="en-US" sz="28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532"/>
            <a:ext cx="3201410" cy="54134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86200" y="2057400"/>
            <a:ext cx="4191000" cy="4893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</a:rPr>
              <a:t>Brown rice				  8%</a:t>
            </a:r>
          </a:p>
          <a:p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</a:rPr>
              <a:t>Cantaloupe		              	  9%</a:t>
            </a:r>
          </a:p>
          <a:p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</a:rPr>
              <a:t>Apricot			   	10%   </a:t>
            </a:r>
          </a:p>
          <a:p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</a:rPr>
              <a:t>Casaba melon			12% </a:t>
            </a:r>
          </a:p>
          <a:p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</a:rPr>
              <a:t>Buckwheat		                   13% </a:t>
            </a:r>
          </a:p>
          <a:p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</a:rPr>
              <a:t>Almonds                            	13% </a:t>
            </a:r>
          </a:p>
          <a:p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</a:rPr>
              <a:t>Walnuts	                  		14%</a:t>
            </a:r>
          </a:p>
          <a:p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</a:rPr>
              <a:t>Oats		 	      		15%</a:t>
            </a:r>
          </a:p>
          <a:p>
            <a:r>
              <a:rPr lang="en-US" sz="1200" dirty="0" smtClean="0"/>
              <a:t>Burger King Cheeseburger        21% </a:t>
            </a:r>
          </a:p>
          <a:p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</a:rPr>
              <a:t>Lima beans                         	22%</a:t>
            </a:r>
          </a:p>
          <a:p>
            <a:r>
              <a:rPr lang="en-US" sz="1200" dirty="0" smtClean="0"/>
              <a:t>Lamb Chops 			22%</a:t>
            </a:r>
          </a:p>
          <a:p>
            <a:r>
              <a:rPr lang="en-US" sz="1200" b="1" dirty="0" smtClean="0">
                <a:solidFill>
                  <a:schemeClr val="accent4">
                    <a:lumMod val="75000"/>
                  </a:schemeClr>
                </a:solidFill>
              </a:rPr>
              <a:t>Great Northern beans	          25%  </a:t>
            </a:r>
          </a:p>
          <a:p>
            <a:r>
              <a:rPr lang="en-US" sz="1200" b="1" dirty="0" smtClean="0">
                <a:solidFill>
                  <a:schemeClr val="accent4">
                    <a:lumMod val="75000"/>
                  </a:schemeClr>
                </a:solidFill>
              </a:rPr>
              <a:t>Cauliflower			          23%</a:t>
            </a:r>
          </a:p>
          <a:p>
            <a:r>
              <a:rPr lang="en-US" sz="1200" b="1" dirty="0" smtClean="0">
                <a:solidFill>
                  <a:schemeClr val="accent4">
                    <a:lumMod val="75000"/>
                  </a:schemeClr>
                </a:solidFill>
              </a:rPr>
              <a:t>Asparagus				26%</a:t>
            </a:r>
          </a:p>
          <a:p>
            <a:r>
              <a:rPr lang="en-US" sz="1200" b="1" dirty="0" smtClean="0">
                <a:solidFill>
                  <a:schemeClr val="accent4">
                    <a:lumMod val="75000"/>
                  </a:schemeClr>
                </a:solidFill>
              </a:rPr>
              <a:t>Peas		                             27%</a:t>
            </a:r>
          </a:p>
          <a:p>
            <a:r>
              <a:rPr lang="en-US" sz="1200" b="1" dirty="0" smtClean="0">
                <a:solidFill>
                  <a:schemeClr val="accent4">
                    <a:lumMod val="75000"/>
                  </a:schemeClr>
                </a:solidFill>
              </a:rPr>
              <a:t>Kidney beans 			27% </a:t>
            </a:r>
          </a:p>
          <a:p>
            <a:r>
              <a:rPr lang="en-US" sz="1200" b="1" dirty="0" smtClean="0">
                <a:solidFill>
                  <a:schemeClr val="accent4">
                    <a:lumMod val="75000"/>
                  </a:schemeClr>
                </a:solidFill>
              </a:rPr>
              <a:t>Romaine                                   28%</a:t>
            </a:r>
          </a:p>
          <a:p>
            <a:r>
              <a:rPr lang="en-US" sz="1200" b="1" dirty="0" smtClean="0">
                <a:solidFill>
                  <a:schemeClr val="accent4">
                    <a:lumMod val="75000"/>
                  </a:schemeClr>
                </a:solidFill>
              </a:rPr>
              <a:t>Lentils  				29% </a:t>
            </a:r>
          </a:p>
          <a:p>
            <a:r>
              <a:rPr lang="en-US" sz="1200" b="1" dirty="0" smtClean="0">
                <a:solidFill>
                  <a:schemeClr val="accent4">
                    <a:lumMod val="75000"/>
                  </a:schemeClr>
                </a:solidFill>
              </a:rPr>
              <a:t>Mushrooms                              31% </a:t>
            </a:r>
          </a:p>
          <a:p>
            <a:r>
              <a:rPr lang="en-US" sz="1200" b="1" dirty="0" smtClean="0">
                <a:solidFill>
                  <a:schemeClr val="accent4">
                    <a:lumMod val="75000"/>
                  </a:schemeClr>
                </a:solidFill>
              </a:rPr>
              <a:t>Watercress Chinese cabbage	32%</a:t>
            </a:r>
          </a:p>
          <a:p>
            <a:r>
              <a:rPr lang="en-US" sz="1200" b="1" dirty="0" smtClean="0">
                <a:solidFill>
                  <a:schemeClr val="accent4">
                    <a:lumMod val="75000"/>
                  </a:schemeClr>
                </a:solidFill>
              </a:rPr>
              <a:t>Watercress Chinese cabbage	32%</a:t>
            </a:r>
          </a:p>
          <a:p>
            <a:r>
              <a:rPr lang="en-US" sz="1200" b="1" dirty="0" smtClean="0">
                <a:solidFill>
                  <a:schemeClr val="accent4">
                    <a:lumMod val="75000"/>
                  </a:schemeClr>
                </a:solidFill>
              </a:rPr>
              <a:t>Tofu		                             44%</a:t>
            </a:r>
          </a:p>
          <a:p>
            <a:r>
              <a:rPr lang="en-US" sz="1200" dirty="0" smtClean="0"/>
              <a:t>Turkey				41%</a:t>
            </a:r>
          </a:p>
          <a:p>
            <a:r>
              <a:rPr lang="en-US" sz="1200" b="1" dirty="0" smtClean="0">
                <a:solidFill>
                  <a:schemeClr val="accent4">
                    <a:lumMod val="75000"/>
                  </a:schemeClr>
                </a:solidFill>
              </a:rPr>
              <a:t>Broccoli (frozen)		          45% </a:t>
            </a:r>
          </a:p>
          <a:p>
            <a:r>
              <a:rPr lang="en-US" sz="1200" b="1" dirty="0" smtClean="0">
                <a:solidFill>
                  <a:schemeClr val="accent4">
                    <a:lumMod val="75000"/>
                  </a:schemeClr>
                </a:solidFill>
              </a:rPr>
              <a:t>Spinach (frozen)                       51%</a:t>
            </a:r>
          </a:p>
          <a:p>
            <a:endParaRPr lang="en-US" sz="12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176426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Percentage of Protein in  100 Calories: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352800" y="1490246"/>
            <a:ext cx="579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World Health Organization Recommendation 5% Protein</a:t>
            </a:r>
            <a:endParaRPr lang="en-US" sz="1600" b="1" i="1" dirty="0"/>
          </a:p>
        </p:txBody>
      </p:sp>
      <p:sp>
        <p:nvSpPr>
          <p:cNvPr id="9" name="Rectangle 8"/>
          <p:cNvSpPr/>
          <p:nvPr/>
        </p:nvSpPr>
        <p:spPr>
          <a:xfrm>
            <a:off x="6934200" y="2286000"/>
            <a:ext cx="21336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/>
              <a:t>"Human breast milk contains approximately 10% of calories from protein,”</a:t>
            </a:r>
          </a:p>
          <a:p>
            <a:r>
              <a:rPr lang="en-US" sz="1000" b="1" dirty="0" smtClean="0"/>
              <a:t> </a:t>
            </a:r>
          </a:p>
          <a:p>
            <a:r>
              <a:rPr lang="en-US" sz="1000" b="1" dirty="0" smtClean="0"/>
              <a:t>"This supplies all the protein needs during infancy, the time of a human's life when protein needs are the highest.</a:t>
            </a:r>
          </a:p>
          <a:p>
            <a:endParaRPr lang="en-US" sz="1000" b="1" dirty="0" smtClean="0"/>
          </a:p>
          <a:p>
            <a:r>
              <a:rPr lang="en-US" sz="1000" b="1" dirty="0" smtClean="0"/>
              <a:t> On a diet of 10% protein, an infant will double its weight in 6 months and triple its weight in a year.</a:t>
            </a:r>
          </a:p>
          <a:p>
            <a:endParaRPr lang="en-US" sz="1000" b="1" dirty="0" smtClean="0"/>
          </a:p>
          <a:p>
            <a:r>
              <a:rPr lang="en-US" sz="1000" b="1" dirty="0" smtClean="0"/>
              <a:t> How can an adult who is not building new tissue at the same rate possibly need a higher percentage of protein than this?"</a:t>
            </a:r>
            <a:endParaRPr lang="en-US" sz="1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34200" y="5867400"/>
            <a:ext cx="2133600" cy="738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Where Do you Get Your </a:t>
            </a:r>
            <a:r>
              <a:rPr lang="en-US" sz="1400" dirty="0" err="1" smtClean="0"/>
              <a:t>Photochemicals</a:t>
            </a:r>
            <a:r>
              <a:rPr lang="en-US" sz="1400" dirty="0" smtClean="0"/>
              <a:t>? </a:t>
            </a:r>
            <a:r>
              <a:rPr lang="en-US" sz="1400" b="1" i="1" dirty="0" smtClean="0"/>
              <a:t>Answer:  Plants</a:t>
            </a:r>
            <a:endParaRPr lang="en-US" sz="1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610600" cy="5334000"/>
          </a:xfrm>
        </p:spPr>
        <p:txBody>
          <a:bodyPr anchor="t">
            <a:normAutofit fontScale="32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Where Do I Get My Protein?</a:t>
            </a: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Can’t be Healthy on a Vegan Diet</a:t>
            </a: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an Athlete, I Require Animal Protein</a:t>
            </a:r>
            <a:endParaRPr lang="en-US" sz="8615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Blood Type Requires Me to Eat Meat</a:t>
            </a: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Tried a Vegetarian Diet, and I Didn’t Feel Good         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i="1" dirty="0" smtClean="0"/>
              <a:t>Why do We Eat Animal Flesh and their Secretions?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3200" b="1" dirty="0" smtClean="0"/>
              <a:t>Belief: It is Needed for Health</a:t>
            </a:r>
            <a:br>
              <a:rPr lang="en-US" sz="3200" b="1" dirty="0" smtClean="0"/>
            </a:b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9144000" cy="1371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>
            <a:normAutofit lnSpcReduction="10000"/>
          </a:bodyPr>
          <a:lstStyle/>
          <a:p>
            <a:pPr algn="ctr">
              <a:buNone/>
            </a:pP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“I Can’t be Healthy on a Vegan Diet”</a:t>
            </a:r>
          </a:p>
          <a:p>
            <a:pPr algn="ctr">
              <a:buNone/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Heart Disease Risk</a:t>
            </a:r>
          </a:p>
          <a:p>
            <a:pPr algn="ctr">
              <a:buNone/>
            </a:pPr>
            <a:endParaRPr lang="en-US" sz="36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1447800" y="1828800"/>
            <a:ext cx="48768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• Average U.S. Man or Woman </a:t>
            </a:r>
            <a:r>
              <a:rPr lang="en-US" b="1" dirty="0" smtClean="0">
                <a:solidFill>
                  <a:srgbClr val="FF0000"/>
                </a:solidFill>
              </a:rPr>
              <a:t>&gt; 50% Risk </a:t>
            </a:r>
          </a:p>
          <a:p>
            <a:endParaRPr lang="en-US" b="1" dirty="0" smtClean="0"/>
          </a:p>
          <a:p>
            <a:r>
              <a:rPr lang="en-US" b="1" dirty="0" smtClean="0"/>
              <a:t>• Vegan </a:t>
            </a:r>
            <a:r>
              <a:rPr lang="en-US" b="1" dirty="0" smtClean="0">
                <a:solidFill>
                  <a:srgbClr val="FF0000"/>
                </a:solidFill>
              </a:rPr>
              <a:t>&lt; 5% Risk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0" y="5626893"/>
            <a:ext cx="731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b="1" dirty="0" smtClean="0"/>
              <a:t>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71600" y="4419600"/>
            <a:ext cx="62484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• Average Cholesterol Level in the U.S.:              </a:t>
            </a:r>
            <a:r>
              <a:rPr lang="en-US" b="1" dirty="0" smtClean="0">
                <a:solidFill>
                  <a:srgbClr val="FF0000"/>
                </a:solidFill>
              </a:rPr>
              <a:t>210</a:t>
            </a:r>
          </a:p>
          <a:p>
            <a:endParaRPr lang="en-US" b="1" dirty="0" smtClean="0"/>
          </a:p>
          <a:p>
            <a:r>
              <a:rPr lang="en-US" b="1" dirty="0" smtClean="0"/>
              <a:t>• Average Cholesterol Level of U.S. Vegetarians: </a:t>
            </a:r>
            <a:r>
              <a:rPr lang="en-US" b="1" dirty="0" smtClean="0">
                <a:solidFill>
                  <a:srgbClr val="FF0000"/>
                </a:solidFill>
              </a:rPr>
              <a:t>161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• Average Cholesterol Level of U.S. Vegans:        </a:t>
            </a:r>
            <a:r>
              <a:rPr lang="en-US" b="1" dirty="0" smtClean="0">
                <a:solidFill>
                  <a:srgbClr val="FF0000"/>
                </a:solidFill>
              </a:rPr>
              <a:t>133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43000" y="3124200"/>
            <a:ext cx="80010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/>
              <a:t>     </a:t>
            </a:r>
            <a:r>
              <a:rPr lang="en-US" sz="1600" b="1" dirty="0" smtClean="0"/>
              <a:t>Framingham Heart Study</a:t>
            </a:r>
            <a:r>
              <a:rPr lang="en-US" sz="1600" dirty="0" smtClean="0"/>
              <a:t>: </a:t>
            </a:r>
          </a:p>
          <a:p>
            <a:pPr algn="ctr">
              <a:spcAft>
                <a:spcPts val="600"/>
              </a:spcAft>
            </a:pPr>
            <a:r>
              <a:rPr lang="en-US" b="1" dirty="0" smtClean="0"/>
              <a:t>Cholesterol level below </a:t>
            </a:r>
            <a:r>
              <a:rPr lang="en-US" b="1" dirty="0" smtClean="0">
                <a:solidFill>
                  <a:srgbClr val="FF0000"/>
                </a:solidFill>
              </a:rPr>
              <a:t>150 </a:t>
            </a:r>
            <a:r>
              <a:rPr lang="en-US" b="1" dirty="0" smtClean="0"/>
              <a:t>-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i="1" dirty="0" smtClean="0"/>
              <a:t>Essentially “Heart Attack Proof”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-china-stud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01110"/>
            <a:ext cx="2793797" cy="4194890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0" y="1"/>
            <a:ext cx="9144000" cy="1600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349250" marR="0" lvl="0" indent="-34925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9250" marR="0" lvl="0" indent="-34925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“I Can’t be Healthy on a Vegan Diet”</a:t>
            </a:r>
          </a:p>
          <a:p>
            <a:pPr marL="349250" lvl="0" indent="-349250" algn="ctr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</a:pPr>
            <a:r>
              <a:rPr lang="en-US" sz="3600" b="1" dirty="0" smtClean="0">
                <a:solidFill>
                  <a:srgbClr val="0D0D0D"/>
                </a:solidFill>
              </a:rPr>
              <a:t>Animal Protein Significantly Contributes to 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ancer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9250" marR="0" lvl="0" indent="-34925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46197" y="1828800"/>
            <a:ext cx="6096000" cy="4893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D0D0D"/>
                </a:solidFill>
              </a:rPr>
              <a:t> </a:t>
            </a:r>
            <a:r>
              <a:rPr lang="en-US" sz="2100" b="1" dirty="0" smtClean="0">
                <a:solidFill>
                  <a:srgbClr val="0D0D0D"/>
                </a:solidFill>
              </a:rPr>
              <a:t>The Largest Study Ever Conducted Showing </a:t>
            </a:r>
          </a:p>
          <a:p>
            <a:pPr algn="ctr"/>
            <a:r>
              <a:rPr lang="en-US" sz="2100" b="1" dirty="0" smtClean="0">
                <a:solidFill>
                  <a:srgbClr val="0D0D0D"/>
                </a:solidFill>
              </a:rPr>
              <a:t>a Relationship Between Diet and Disease</a:t>
            </a:r>
          </a:p>
          <a:p>
            <a:pPr>
              <a:buFont typeface="Arial"/>
              <a:buChar char="•"/>
            </a:pPr>
            <a:endParaRPr lang="en-US" b="1" dirty="0" smtClean="0">
              <a:solidFill>
                <a:srgbClr val="0D0D0D"/>
              </a:solidFill>
            </a:endParaRPr>
          </a:p>
          <a:p>
            <a:pPr>
              <a:buFont typeface="Arial"/>
              <a:buChar char="•"/>
            </a:pPr>
            <a:endParaRPr lang="en-US" b="1" dirty="0" smtClean="0">
              <a:solidFill>
                <a:srgbClr val="0D0D0D"/>
              </a:solidFill>
            </a:endParaRPr>
          </a:p>
          <a:p>
            <a:pPr>
              <a:buFont typeface="Arial"/>
              <a:buChar char="•"/>
            </a:pPr>
            <a:endParaRPr lang="en-US" b="1" dirty="0" smtClean="0">
              <a:solidFill>
                <a:srgbClr val="0D0D0D"/>
              </a:solidFill>
            </a:endParaRPr>
          </a:p>
          <a:p>
            <a:pPr>
              <a:buFont typeface="Arial"/>
              <a:buChar char="•"/>
            </a:pPr>
            <a:endParaRPr lang="en-US" b="1" dirty="0" smtClean="0">
              <a:solidFill>
                <a:srgbClr val="0D0D0D"/>
              </a:solidFill>
            </a:endParaRPr>
          </a:p>
          <a:p>
            <a:r>
              <a:rPr lang="en-US" b="1" dirty="0" smtClean="0">
                <a:solidFill>
                  <a:srgbClr val="0D0D0D"/>
                </a:solidFill>
              </a:rPr>
              <a:t> </a:t>
            </a:r>
          </a:p>
          <a:p>
            <a:pPr>
              <a:buFont typeface="Arial"/>
              <a:buChar char="•"/>
            </a:pPr>
            <a:endParaRPr lang="en-US" b="1" dirty="0" smtClean="0">
              <a:solidFill>
                <a:srgbClr val="0D0D0D"/>
              </a:solidFill>
            </a:endParaRPr>
          </a:p>
          <a:p>
            <a:pPr>
              <a:buFont typeface="Arial"/>
              <a:buChar char="•"/>
            </a:pPr>
            <a:endParaRPr lang="en-US" b="1" dirty="0" smtClean="0">
              <a:solidFill>
                <a:srgbClr val="0D0D0D"/>
              </a:solidFill>
            </a:endParaRPr>
          </a:p>
          <a:p>
            <a:pPr>
              <a:buFont typeface="Arial"/>
              <a:buChar char="•"/>
            </a:pPr>
            <a:endParaRPr lang="en-US" b="1" dirty="0" smtClean="0">
              <a:solidFill>
                <a:srgbClr val="0D0D0D"/>
              </a:solidFill>
            </a:endParaRPr>
          </a:p>
          <a:p>
            <a:pPr>
              <a:buFont typeface="Arial"/>
              <a:buChar char="•"/>
            </a:pPr>
            <a:endParaRPr lang="en-US" b="1" dirty="0" smtClean="0">
              <a:solidFill>
                <a:srgbClr val="0D0D0D"/>
              </a:solidFill>
            </a:endParaRPr>
          </a:p>
          <a:p>
            <a:pPr>
              <a:buFont typeface="Arial"/>
              <a:buChar char="•"/>
            </a:pPr>
            <a:endParaRPr lang="en-US" b="1" dirty="0" smtClean="0">
              <a:solidFill>
                <a:srgbClr val="0D0D0D"/>
              </a:solidFill>
            </a:endParaRPr>
          </a:p>
          <a:p>
            <a:pPr>
              <a:buFont typeface="Arial"/>
              <a:buChar char="•"/>
            </a:pPr>
            <a:endParaRPr lang="en-US" b="1" dirty="0" smtClean="0">
              <a:solidFill>
                <a:srgbClr val="0D0D0D"/>
              </a:solidFill>
            </a:endParaRPr>
          </a:p>
          <a:p>
            <a:pPr algn="ctr">
              <a:spcBef>
                <a:spcPts val="0"/>
              </a:spcBef>
            </a:pPr>
            <a:endParaRPr lang="en-US" b="1" dirty="0" smtClean="0">
              <a:solidFill>
                <a:srgbClr val="0D0D0D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b="1" dirty="0" smtClean="0">
                <a:solidFill>
                  <a:srgbClr val="0D0D0D"/>
                </a:solidFill>
              </a:rPr>
              <a:t> 60% to 70% of All Cancers Can be Prevented by   Eating a Healthy Plant-Based Diet </a:t>
            </a:r>
          </a:p>
          <a:p>
            <a:r>
              <a:rPr lang="en-US" b="1" dirty="0" smtClean="0">
                <a:solidFill>
                  <a:srgbClr val="0D0D0D"/>
                </a:solidFill>
              </a:rPr>
              <a:t> </a:t>
            </a:r>
            <a:endParaRPr lang="en-US" b="1" dirty="0"/>
          </a:p>
        </p:txBody>
      </p:sp>
      <p:pic>
        <p:nvPicPr>
          <p:cNvPr id="5" name="Picture 4" descr="Sca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581" y="2743200"/>
            <a:ext cx="2589419" cy="2819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1581" y="3429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3" algn="ctr"/>
            <a:r>
              <a:rPr lang="en-US" b="1" dirty="0" smtClean="0">
                <a:solidFill>
                  <a:srgbClr val="0D0D0D"/>
                </a:solidFill>
              </a:rPr>
              <a:t>Animal Protein Significantly Contributes to Cancer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PD1 Best sell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497" y="457200"/>
            <a:ext cx="3669703" cy="55433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3276600"/>
            <a:ext cx="7086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 smtClean="0"/>
          </a:p>
          <a:p>
            <a:r>
              <a:rPr lang="en-US" sz="2400" b="1" dirty="0" smtClean="0"/>
              <a:t>   Americans Killed Annually by Diseases </a:t>
            </a:r>
          </a:p>
          <a:p>
            <a:pPr>
              <a:spcAft>
                <a:spcPts val="1200"/>
              </a:spcAft>
            </a:pPr>
            <a:r>
              <a:rPr lang="en-US" sz="2400" b="1" dirty="0" smtClean="0"/>
              <a:t>   		due to Excess Weight:   280,000</a:t>
            </a:r>
          </a:p>
          <a:p>
            <a:r>
              <a:rPr lang="en-US" sz="2000" b="1" i="1" dirty="0" smtClean="0"/>
              <a:t>Population Studies and Clinical Research show the </a:t>
            </a:r>
          </a:p>
          <a:p>
            <a:r>
              <a:rPr lang="en-US" sz="2400" b="1" i="1" u="sng" dirty="0" smtClean="0"/>
              <a:t>Effectiveness</a:t>
            </a:r>
            <a:r>
              <a:rPr lang="en-US" sz="2000" b="1" i="1" u="sng" dirty="0" smtClean="0"/>
              <a:t> of a </a:t>
            </a:r>
            <a:r>
              <a:rPr lang="en-US" sz="2400" b="1" i="1" u="sng" dirty="0" smtClean="0"/>
              <a:t>Low-fat, Plant-Based Diet</a:t>
            </a:r>
            <a:r>
              <a:rPr lang="en-US" sz="2000" b="1" i="1" u="sng" dirty="0" smtClean="0"/>
              <a:t> in:</a:t>
            </a:r>
          </a:p>
          <a:p>
            <a:r>
              <a:rPr lang="en-US" dirty="0" smtClean="0"/>
              <a:t>        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Improving Blood Glucose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         Promoting Weight Loss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         Reducing Cholesterol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         Lowering the Risk of Common Chronic Diseases, 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            - Diabetes, Heart Disease, Various Cancers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	</a:t>
            </a:r>
          </a:p>
          <a:p>
            <a:endParaRPr lang="en-US" b="1" i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9144000" cy="1371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47500" lnSpcReduction="20000"/>
          </a:bodyPr>
          <a:lstStyle/>
          <a:p>
            <a:pPr marL="347472" algn="ctr">
              <a:spcBef>
                <a:spcPts val="800"/>
              </a:spcBef>
              <a:buNone/>
            </a:pPr>
            <a:endParaRPr lang="en-US" sz="3636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7472" algn="ctr">
              <a:spcBef>
                <a:spcPts val="800"/>
              </a:spcBef>
              <a:buNone/>
            </a:pPr>
            <a:r>
              <a:rPr lang="en-US" sz="3636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“I Can’t be Healthy on a Vegan Diet”</a:t>
            </a:r>
          </a:p>
          <a:p>
            <a:pPr marL="347472" algn="ctr">
              <a:spcBef>
                <a:spcPts val="800"/>
              </a:spcBef>
              <a:buNone/>
            </a:pPr>
            <a:r>
              <a:rPr 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Obesity and Disease</a:t>
            </a:r>
          </a:p>
          <a:p>
            <a:pPr marL="347472" algn="ctr">
              <a:spcBef>
                <a:spcPts val="800"/>
              </a:spcBef>
              <a:buNone/>
            </a:pPr>
            <a:r>
              <a:rPr lang="en-US" sz="3600" b="1" dirty="0" smtClean="0"/>
              <a:t>Increased Risk of Diabetes in Very Obese people 40 Times Greater</a:t>
            </a:r>
            <a:endParaRPr lang="en-US" sz="3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</a:pPr>
            <a:endParaRPr lang="en-US" sz="36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304800" y="1600200"/>
            <a:ext cx="8534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Percentage of Overweight Americans, ages 20 and up:       30.5%</a:t>
            </a:r>
          </a:p>
          <a:p>
            <a:endParaRPr lang="en-US" dirty="0" smtClean="0"/>
          </a:p>
          <a:p>
            <a:r>
              <a:rPr lang="en-US" dirty="0" smtClean="0"/>
              <a:t>              Overweight or Obese:           </a:t>
            </a:r>
            <a:r>
              <a:rPr lang="en-US" b="1" dirty="0" smtClean="0"/>
              <a:t>US Children                          25%</a:t>
            </a:r>
          </a:p>
          <a:p>
            <a:r>
              <a:rPr lang="en-US" dirty="0" smtClean="0"/>
              <a:t>              Overweight or Obese:           </a:t>
            </a:r>
            <a:r>
              <a:rPr lang="en-US" b="1" dirty="0" smtClean="0"/>
              <a:t>Vegetarian Children </a:t>
            </a:r>
            <a:r>
              <a:rPr lang="en-US" dirty="0" smtClean="0"/>
              <a:t>:              </a:t>
            </a:r>
            <a:r>
              <a:rPr lang="en-US" b="1" dirty="0" smtClean="0"/>
              <a:t>8%</a:t>
            </a:r>
          </a:p>
          <a:p>
            <a:r>
              <a:rPr lang="en-US" dirty="0" smtClean="0"/>
              <a:t>              Obesity Rate:                       </a:t>
            </a:r>
            <a:r>
              <a:rPr lang="en-US" b="1" dirty="0" smtClean="0"/>
              <a:t>Vegetarians:		              6%</a:t>
            </a:r>
          </a:p>
          <a:p>
            <a:endParaRPr lang="en-US" b="1" dirty="0" smtClean="0"/>
          </a:p>
          <a:p>
            <a:endParaRPr lang="en-US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04800" y="3213081"/>
            <a:ext cx="82296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             Obesity Rate:                       </a:t>
            </a:r>
            <a:r>
              <a:rPr lang="en-US" b="1" dirty="0" smtClean="0"/>
              <a:t>(Vegans):                                2%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86200"/>
            <a:ext cx="1905001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610600" cy="5334000"/>
          </a:xfrm>
        </p:spPr>
        <p:txBody>
          <a:bodyPr anchor="t">
            <a:normAutofit fontScale="32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Where Do I Get My Protein?</a:t>
            </a: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Can’t be Healthy on a Vegan Diet</a:t>
            </a: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an Athlete, I Require Animal Protein</a:t>
            </a:r>
            <a:endParaRPr lang="en-US" sz="8615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Blood Type Requires Me to Eat Meat</a:t>
            </a: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Tried a Vegetarian Diet, and I Didn’t Feel Good         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i="1" dirty="0" smtClean="0"/>
              <a:t>Why do We Eat Animal Flesh and their Secretions?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3200" b="1" dirty="0" smtClean="0"/>
              <a:t>Belief: It is Needed for Health</a:t>
            </a:r>
            <a:br>
              <a:rPr lang="en-US" sz="3200" b="1" dirty="0" smtClean="0"/>
            </a:b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39732"/>
            <a:ext cx="4630737" cy="5946868"/>
          </a:xfrm>
        </p:spPr>
        <p:txBody>
          <a:bodyPr>
            <a:normAutofit/>
          </a:bodyPr>
          <a:lstStyle/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D0D0D"/>
                </a:solidFill>
              </a:rPr>
              <a:t>Pat Reeves  		</a:t>
            </a:r>
            <a:r>
              <a:rPr lang="en-US" sz="1400" b="1" dirty="0" err="1" smtClean="0">
                <a:solidFill>
                  <a:srgbClr val="0D0D0D"/>
                </a:solidFill>
              </a:rPr>
              <a:t>powerlifter</a:t>
            </a:r>
            <a:endParaRPr lang="en-US" sz="1400" b="1" dirty="0" smtClean="0">
              <a:solidFill>
                <a:srgbClr val="0D0D0D"/>
              </a:solidFill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D0D0D"/>
                </a:solidFill>
              </a:rPr>
              <a:t>Robert </a:t>
            </a:r>
            <a:r>
              <a:rPr lang="en-US" sz="1400" dirty="0" err="1" smtClean="0">
                <a:solidFill>
                  <a:srgbClr val="0D0D0D"/>
                </a:solidFill>
              </a:rPr>
              <a:t>Cheeke</a:t>
            </a:r>
            <a:r>
              <a:rPr lang="en-US" sz="1400" dirty="0" smtClean="0">
                <a:solidFill>
                  <a:srgbClr val="0D0D0D"/>
                </a:solidFill>
              </a:rPr>
              <a:t>  		</a:t>
            </a:r>
            <a:r>
              <a:rPr lang="en-US" sz="1400" b="1" dirty="0" smtClean="0">
                <a:solidFill>
                  <a:srgbClr val="0D0D0D"/>
                </a:solidFill>
              </a:rPr>
              <a:t>bodybuilder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D0D0D"/>
                </a:solidFill>
              </a:rPr>
              <a:t>Johnny </a:t>
            </a:r>
            <a:r>
              <a:rPr lang="en-US" sz="1400" dirty="0" err="1" smtClean="0">
                <a:solidFill>
                  <a:srgbClr val="0D0D0D"/>
                </a:solidFill>
              </a:rPr>
              <a:t>Gibbings</a:t>
            </a:r>
            <a:r>
              <a:rPr lang="en-US" sz="1400" dirty="0" smtClean="0">
                <a:solidFill>
                  <a:srgbClr val="0D0D0D"/>
                </a:solidFill>
              </a:rPr>
              <a:t>  	</a:t>
            </a:r>
            <a:r>
              <a:rPr lang="en-US" sz="1400" b="1" dirty="0" smtClean="0">
                <a:solidFill>
                  <a:srgbClr val="0D0D0D"/>
                </a:solidFill>
              </a:rPr>
              <a:t>bodybuilder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D0D0D"/>
                </a:solidFill>
              </a:rPr>
              <a:t>Kenneth Williams  	</a:t>
            </a:r>
            <a:r>
              <a:rPr lang="en-US" sz="1400" b="1" dirty="0" smtClean="0">
                <a:solidFill>
                  <a:srgbClr val="0D0D0D"/>
                </a:solidFill>
              </a:rPr>
              <a:t>bodybuilder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D0D0D"/>
                </a:solidFill>
              </a:rPr>
              <a:t>Jane Black 		</a:t>
            </a:r>
            <a:r>
              <a:rPr lang="en-US" sz="1400" b="1" dirty="0" smtClean="0">
                <a:solidFill>
                  <a:srgbClr val="0D0D0D"/>
                </a:solidFill>
              </a:rPr>
              <a:t>weightlifter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err="1" smtClean="0">
                <a:solidFill>
                  <a:srgbClr val="0D0D0D"/>
                </a:solidFill>
              </a:rPr>
              <a:t>Weia</a:t>
            </a:r>
            <a:r>
              <a:rPr lang="en-US" sz="1400" dirty="0" smtClean="0">
                <a:solidFill>
                  <a:srgbClr val="0D0D0D"/>
                </a:solidFill>
              </a:rPr>
              <a:t> </a:t>
            </a:r>
            <a:r>
              <a:rPr lang="en-US" sz="1400" dirty="0" err="1" smtClean="0">
                <a:solidFill>
                  <a:srgbClr val="0D0D0D"/>
                </a:solidFill>
              </a:rPr>
              <a:t>Reinbound</a:t>
            </a:r>
            <a:r>
              <a:rPr lang="en-US" sz="1400" dirty="0" smtClean="0">
                <a:solidFill>
                  <a:srgbClr val="0D0D0D"/>
                </a:solidFill>
              </a:rPr>
              <a:t> 	 	</a:t>
            </a:r>
            <a:r>
              <a:rPr lang="en-US" sz="1400" b="1" dirty="0" smtClean="0">
                <a:solidFill>
                  <a:srgbClr val="0D0D0D"/>
                </a:solidFill>
              </a:rPr>
              <a:t>high jumper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D0D0D"/>
                </a:solidFill>
              </a:rPr>
              <a:t>Martin </a:t>
            </a:r>
            <a:r>
              <a:rPr lang="en-US" sz="1400" dirty="0" err="1" smtClean="0">
                <a:solidFill>
                  <a:srgbClr val="0D0D0D"/>
                </a:solidFill>
              </a:rPr>
              <a:t>Whittred</a:t>
            </a:r>
            <a:r>
              <a:rPr lang="en-US" sz="1400" dirty="0" smtClean="0">
                <a:solidFill>
                  <a:srgbClr val="0D0D0D"/>
                </a:solidFill>
              </a:rPr>
              <a:t> 	 	</a:t>
            </a:r>
            <a:r>
              <a:rPr lang="en-US" sz="1400" b="1" dirty="0" smtClean="0">
                <a:solidFill>
                  <a:srgbClr val="0D0D0D"/>
                </a:solidFill>
              </a:rPr>
              <a:t>gripper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D0D0D"/>
                </a:solidFill>
              </a:rPr>
              <a:t>Robbie </a:t>
            </a:r>
            <a:r>
              <a:rPr lang="en-US" sz="1400" dirty="0" err="1" smtClean="0">
                <a:solidFill>
                  <a:srgbClr val="0D0D0D"/>
                </a:solidFill>
              </a:rPr>
              <a:t>Hazeley</a:t>
            </a:r>
            <a:r>
              <a:rPr lang="en-US" sz="1400" dirty="0" smtClean="0">
                <a:solidFill>
                  <a:srgbClr val="0D0D0D"/>
                </a:solidFill>
              </a:rPr>
              <a:t> 	 	</a:t>
            </a:r>
            <a:r>
              <a:rPr lang="en-US" sz="1400" b="1" dirty="0" smtClean="0">
                <a:solidFill>
                  <a:srgbClr val="0D0D0D"/>
                </a:solidFill>
              </a:rPr>
              <a:t>bodybuilder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D0D0D"/>
                </a:solidFill>
              </a:rPr>
              <a:t>Scott </a:t>
            </a:r>
            <a:r>
              <a:rPr lang="en-US" sz="1400" dirty="0" err="1" smtClean="0">
                <a:solidFill>
                  <a:srgbClr val="0D0D0D"/>
                </a:solidFill>
              </a:rPr>
              <a:t>Jurek</a:t>
            </a:r>
            <a:r>
              <a:rPr lang="en-US" sz="1400" dirty="0" smtClean="0">
                <a:solidFill>
                  <a:srgbClr val="0D0D0D"/>
                </a:solidFill>
              </a:rPr>
              <a:t>  		</a:t>
            </a:r>
            <a:r>
              <a:rPr lang="en-US" sz="1400" b="1" dirty="0" smtClean="0">
                <a:solidFill>
                  <a:srgbClr val="0D0D0D"/>
                </a:solidFill>
              </a:rPr>
              <a:t>runner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 smtClean="0">
                <a:solidFill>
                  <a:srgbClr val="0D0D0D"/>
                </a:solidFill>
              </a:rPr>
              <a:t>Carl Lewis </a:t>
            </a:r>
            <a:r>
              <a:rPr lang="en-US" sz="1400" dirty="0" smtClean="0">
                <a:solidFill>
                  <a:srgbClr val="0D0D0D"/>
                </a:solidFill>
              </a:rPr>
              <a:t>		</a:t>
            </a:r>
            <a:r>
              <a:rPr lang="en-US" sz="1400" b="1" dirty="0" smtClean="0">
                <a:solidFill>
                  <a:srgbClr val="0D0D0D"/>
                </a:solidFill>
              </a:rPr>
              <a:t>runner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D0D0D"/>
                </a:solidFill>
              </a:rPr>
              <a:t>Fiona Oakes  		</a:t>
            </a:r>
            <a:r>
              <a:rPr lang="en-US" sz="1400" b="1" dirty="0" smtClean="0">
                <a:solidFill>
                  <a:srgbClr val="0D0D0D"/>
                </a:solidFill>
              </a:rPr>
              <a:t>runner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Brendan Brazier 	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tri-athlete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Jason Sager  		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cyclist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Molly Cameron  		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cyclist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Christine </a:t>
            </a:r>
            <a:r>
              <a:rPr lang="en-US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Vardaros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cyclist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 Ruth </a:t>
            </a:r>
            <a:r>
              <a:rPr lang="en-US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Heidrich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tri-athlete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Rich Roll 	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tri-athlete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Tonya Kay 		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dancer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James </a:t>
            </a:r>
            <a:r>
              <a:rPr lang="en-US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Southwood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martial artist 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Mac Danzig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 	martial artist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 </a:t>
            </a:r>
            <a:r>
              <a:rPr lang="en-US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Neshek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	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pitcher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Dwayne De Rosario  	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soccer player</a:t>
            </a:r>
            <a:r>
              <a:rPr lang="en-US" sz="1400" dirty="0" smtClean="0"/>
              <a:t> 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endParaRPr lang="en-US" sz="1600" b="1" dirty="0" smtClean="0">
              <a:solidFill>
                <a:srgbClr val="0D0D0D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11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Vegan Athletes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737" y="911131"/>
            <a:ext cx="4589463" cy="5970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610600" cy="5334000"/>
          </a:xfrm>
        </p:spPr>
        <p:txBody>
          <a:bodyPr anchor="t">
            <a:normAutofit fontScale="32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Where Do I Get My Protein?</a:t>
            </a: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an Athlete, I Require Animal Protein</a:t>
            </a: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Can’t be Healthy on a Vegan Diet</a:t>
            </a: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Blood Type Requires Me to Eat Meat</a:t>
            </a: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Tried a Vegetarian Diet, and I Didn’t Feel Good         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i="1" dirty="0" smtClean="0"/>
              <a:t>Why do We Eat Animal Flesh and their Secretions?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3200" b="1" dirty="0" smtClean="0"/>
              <a:t>Belief: It is Needed for Health</a:t>
            </a:r>
            <a:br>
              <a:rPr lang="en-US" sz="3200" b="1" dirty="0" smtClean="0"/>
            </a:b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349250" marR="0" lvl="0" indent="-34925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“I Can’t be Healthy on a Vegan Diet”</a:t>
            </a: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My Blood Type Requires Me to Eat Meat</a:t>
            </a:r>
          </a:p>
        </p:txBody>
      </p:sp>
      <p:sp>
        <p:nvSpPr>
          <p:cNvPr id="5" name="TextBox 4"/>
          <p:cNvSpPr txBox="1"/>
          <p:nvPr/>
        </p:nvSpPr>
        <p:spPr>
          <a:xfrm rot="19501385">
            <a:off x="117949" y="2653101"/>
            <a:ext cx="3276600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 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Atkins Diet  Lose Weight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451272">
            <a:off x="5291636" y="2678861"/>
            <a:ext cx="2743200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The Zone Diet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228142">
            <a:off x="5105400" y="4861412"/>
            <a:ext cx="259080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South Beach Diet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162021">
            <a:off x="2731538" y="3642689"/>
            <a:ext cx="2972719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Eat For Your Blood Type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372207">
            <a:off x="1535052" y="4887237"/>
            <a:ext cx="19050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0066"/>
                </a:solidFill>
              </a:rPr>
              <a:t>Low </a:t>
            </a:r>
            <a:r>
              <a:rPr lang="en-US" sz="1600" b="1" dirty="0" err="1" smtClean="0">
                <a:solidFill>
                  <a:srgbClr val="660066"/>
                </a:solidFill>
              </a:rPr>
              <a:t>Carb</a:t>
            </a:r>
            <a:r>
              <a:rPr lang="en-US" sz="1600" b="1" dirty="0" smtClean="0">
                <a:solidFill>
                  <a:srgbClr val="660066"/>
                </a:solidFill>
              </a:rPr>
              <a:t> Diet</a:t>
            </a:r>
            <a:endParaRPr lang="en-US" sz="1600" b="1" dirty="0">
              <a:solidFill>
                <a:srgbClr val="66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530832">
            <a:off x="1502313" y="5748463"/>
            <a:ext cx="2797987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B65ECE"/>
                </a:solidFill>
              </a:rPr>
              <a:t>Eat for Your Shoe Size</a:t>
            </a:r>
            <a:endParaRPr lang="en-US" sz="1400" b="1" dirty="0">
              <a:solidFill>
                <a:srgbClr val="B65EC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00"/>
                            </p:stCondLst>
                            <p:childTnLst>
                              <p:par>
                                <p:cTn id="47" presetID="2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1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334000"/>
          </a:xfrm>
        </p:spPr>
        <p:txBody>
          <a:bodyPr anchor="t">
            <a:normAutofit fontScale="32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Where Do I Get My Protein?</a:t>
            </a: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Can’t be Healthy on a Vegan Diet</a:t>
            </a: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an Athlete, I Require Animal Protein</a:t>
            </a: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Blood Type Requires Me to Eat Meat</a:t>
            </a: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  <a:buFont typeface="Wingdings" charset="2"/>
              <a:buChar char="u"/>
            </a:pPr>
            <a:r>
              <a:rPr lang="en-US" sz="8615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Tried a Vegetarian Diet, and I Didn’t Feel Good         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i="1" dirty="0" smtClean="0"/>
              <a:t>Why do We Eat Animal Flesh and their Secretions?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3200" b="1" dirty="0" smtClean="0"/>
              <a:t>Belief: It is Needed for Health</a:t>
            </a:r>
            <a:br>
              <a:rPr lang="en-US" sz="3200" b="1" dirty="0" smtClean="0"/>
            </a:b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349250" marR="0" lvl="0" indent="-34925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“I Can’t be Healthy on a Vegan Diet”</a:t>
            </a: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I Tried a Vegetarian Diet, and I Didn’t Feel Good          </a:t>
            </a:r>
          </a:p>
          <a:p>
            <a:pPr>
              <a:lnSpc>
                <a:spcPct val="170000"/>
              </a:lnSpc>
              <a:buClr>
                <a:schemeClr val="tx1"/>
              </a:buClr>
              <a:buSzPct val="50000"/>
            </a:pP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76400"/>
            <a:ext cx="3011824" cy="2368707"/>
          </a:xfrm>
          <a:prstGeom prst="rect">
            <a:avLst/>
          </a:prstGeom>
        </p:spPr>
      </p:pic>
      <p:pic>
        <p:nvPicPr>
          <p:cNvPr id="8" name="Picture 7" descr="Ben &amp; Jerry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4205095"/>
            <a:ext cx="1647723" cy="2160948"/>
          </a:xfrm>
          <a:prstGeom prst="rect">
            <a:avLst/>
          </a:prstGeom>
        </p:spPr>
      </p:pic>
      <p:pic>
        <p:nvPicPr>
          <p:cNvPr id="9" name="Picture 8" descr="mexica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191000"/>
            <a:ext cx="3505970" cy="2341988"/>
          </a:xfrm>
          <a:prstGeom prst="rect">
            <a:avLst/>
          </a:prstGeom>
        </p:spPr>
      </p:pic>
      <p:pic>
        <p:nvPicPr>
          <p:cNvPr id="10" name="Picture 9" descr="Coca Col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1981200"/>
            <a:ext cx="1460500" cy="1574800"/>
          </a:xfrm>
          <a:prstGeom prst="rect">
            <a:avLst/>
          </a:prstGeom>
        </p:spPr>
      </p:pic>
      <p:pic>
        <p:nvPicPr>
          <p:cNvPr id="11" name="Picture 10" descr="Potato chip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100" y="1905000"/>
            <a:ext cx="1651000" cy="1651000"/>
          </a:xfrm>
          <a:prstGeom prst="rect">
            <a:avLst/>
          </a:prstGeom>
        </p:spPr>
      </p:pic>
      <p:pic>
        <p:nvPicPr>
          <p:cNvPr id="12" name="Picture 11" descr="natural_chees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7242" y="1831240"/>
            <a:ext cx="2266758" cy="2213867"/>
          </a:xfrm>
          <a:prstGeom prst="rect">
            <a:avLst/>
          </a:prstGeom>
        </p:spPr>
      </p:pic>
      <p:pic>
        <p:nvPicPr>
          <p:cNvPr id="13" name="Picture 12" descr="omlett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0" y="4128281"/>
            <a:ext cx="2983683" cy="2237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 anima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00200"/>
            <a:ext cx="5571239" cy="378048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i="1" dirty="0" smtClean="0"/>
              <a:t>Why do People Eat Animal Flesh and their Secretions?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3200" b="1" strike="sngStrike" dirty="0" smtClean="0"/>
              <a:t>Belief - it is Needed for Health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04800" y="5380684"/>
            <a:ext cx="8839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3200" b="1" i="1" dirty="0" smtClean="0"/>
              <a:t>We Don’t Need to Eat Animals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3200" b="1" i="1" dirty="0" smtClean="0"/>
              <a:t>and Their Secretions to Be Healthy</a:t>
            </a:r>
            <a:endParaRPr lang="en-US" sz="3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45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600" dirty="0" smtClean="0"/>
              <a:t>Why do We Eat Animal Flesh           </a:t>
            </a:r>
            <a:br>
              <a:rPr lang="en-US" sz="3600" dirty="0" smtClean="0"/>
            </a:br>
            <a:r>
              <a:rPr lang="en-US" sz="3600" dirty="0" smtClean="0"/>
              <a:t>and their Secretions?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6764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52400" y="1444532"/>
            <a:ext cx="89916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cap="all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	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Culture &amp; Social Pressure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pPr>
              <a:buFont typeface="Arial"/>
              <a:buChar char="•"/>
            </a:pP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We Like the Way Animals Taste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Belief: It is Needed for Health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b="1" dirty="0" smtClean="0"/>
              <a:t>Belief: Animals are for Food &amp; our Use</a:t>
            </a:r>
            <a:endParaRPr lang="en-US" sz="2400" b="1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cs typeface="News Gothic MT"/>
              </a:rPr>
              <a:t>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Denial of Suffering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382" y="1752600"/>
            <a:ext cx="2638018" cy="2039970"/>
          </a:xfrm>
          <a:prstGeom prst="rect">
            <a:avLst/>
          </a:prstGeom>
          <a:effectLst>
            <a:softEdge rad="2921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648" y="2209800"/>
            <a:ext cx="8042276" cy="1336956"/>
          </a:xfrm>
        </p:spPr>
        <p:txBody>
          <a:bodyPr/>
          <a:lstStyle/>
          <a:p>
            <a:r>
              <a:rPr lang="en-US" sz="8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this True?</a:t>
            </a:r>
            <a:endParaRPr lang="en-US" sz="8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1910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800000"/>
                </a:solidFill>
              </a:rPr>
              <a:t>This Idea, So Prevalent In our Culture, </a:t>
            </a:r>
          </a:p>
          <a:p>
            <a:pPr algn="ctr"/>
            <a:r>
              <a:rPr lang="en-US" sz="2800" b="1" dirty="0" smtClean="0">
                <a:solidFill>
                  <a:srgbClr val="800000"/>
                </a:solidFill>
              </a:rPr>
              <a:t>Is Rarely Challenged or Examined</a:t>
            </a:r>
          </a:p>
          <a:p>
            <a:pPr algn="ctr"/>
            <a:endParaRPr lang="en-US" sz="36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/>
          <a:p>
            <a:pPr lvl="0" algn="ctr" defTabSz="914400">
              <a:lnSpc>
                <a:spcPct val="150000"/>
              </a:lnSpc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 do We Eat Animal Flesh and their Secretions?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Belief: </a:t>
            </a:r>
            <a:r>
              <a:rPr lang="en-US" sz="3200" b="1" dirty="0" smtClean="0"/>
              <a:t>Animals are for Food &amp; our Use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eg hear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28600"/>
            <a:ext cx="5195455" cy="4398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4627419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World Peace Diet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VEGAN Diet =  Plant Based Diet With a Heart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 Pure Vegetarian Diet, Excluding Animals, Dairy and Eggs as Food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800" y="4114800"/>
            <a:ext cx="4876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rgbClr val="008000"/>
                  </a:solidFill>
                </a:ln>
                <a:noFill/>
              </a:rPr>
              <a:t>Dominator  Societies  (</a:t>
            </a:r>
            <a:r>
              <a:rPr lang="en-US" sz="1400" dirty="0" smtClean="0">
                <a:ln>
                  <a:solidFill>
                    <a:srgbClr val="008000"/>
                  </a:solidFill>
                </a:ln>
                <a:noFill/>
              </a:rPr>
              <a:t>Masculine)</a:t>
            </a:r>
          </a:p>
          <a:p>
            <a:r>
              <a:rPr lang="en-US" dirty="0" smtClean="0"/>
              <a:t>      </a:t>
            </a:r>
            <a:r>
              <a:rPr lang="en-US" u="sng" dirty="0" smtClean="0"/>
              <a:t>Herding Animals</a:t>
            </a:r>
            <a:r>
              <a:rPr lang="en-US" dirty="0" smtClean="0"/>
              <a:t>  </a:t>
            </a:r>
            <a:r>
              <a:rPr lang="en-US" sz="1400" dirty="0" smtClean="0"/>
              <a:t>Disconnecting  (not us)  </a:t>
            </a:r>
          </a:p>
          <a:p>
            <a:r>
              <a:rPr lang="en-US" dirty="0" smtClean="0"/>
              <a:t>      Diet Flesh and Milk</a:t>
            </a:r>
          </a:p>
          <a:p>
            <a:r>
              <a:rPr lang="en-US" dirty="0" smtClean="0"/>
              <a:t>      Worshiped Fierce Male Gods</a:t>
            </a:r>
          </a:p>
          <a:p>
            <a:r>
              <a:rPr lang="en-US" dirty="0" smtClean="0"/>
              <a:t>      Used Metals to make Weapons</a:t>
            </a:r>
          </a:p>
          <a:p>
            <a:r>
              <a:rPr lang="en-US" dirty="0" smtClean="0"/>
              <a:t>      Violent Conflict and Competition</a:t>
            </a:r>
          </a:p>
          <a:p>
            <a:r>
              <a:rPr lang="en-US" dirty="0" smtClean="0"/>
              <a:t>      Oppression of Women</a:t>
            </a:r>
          </a:p>
          <a:p>
            <a:r>
              <a:rPr lang="en-US" dirty="0" smtClean="0"/>
              <a:t>      Communities Fortified Hilltops</a:t>
            </a:r>
          </a:p>
          <a:p>
            <a:r>
              <a:rPr lang="en-US" dirty="0" smtClean="0"/>
              <a:t>      Class Strife – Control </a:t>
            </a:r>
            <a:r>
              <a:rPr lang="en-US" sz="1400" dirty="0" smtClean="0"/>
              <a:t>Exclusive  (objects)</a:t>
            </a:r>
          </a:p>
          <a:p>
            <a:r>
              <a:rPr lang="en-US" dirty="0" smtClean="0"/>
              <a:t>       </a:t>
            </a:r>
          </a:p>
          <a:p>
            <a:r>
              <a:rPr lang="en-US" dirty="0" smtClean="0"/>
              <a:t>       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  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114800"/>
            <a:ext cx="4419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rgbClr val="008000"/>
                  </a:solidFill>
                </a:ln>
                <a:noFill/>
              </a:rPr>
              <a:t>Partnership Societies  (</a:t>
            </a:r>
            <a:r>
              <a:rPr lang="en-US" sz="1400" dirty="0" smtClean="0">
                <a:ln>
                  <a:solidFill>
                    <a:srgbClr val="008000"/>
                  </a:solidFill>
                </a:ln>
                <a:noFill/>
              </a:rPr>
              <a:t>Feminine)</a:t>
            </a:r>
          </a:p>
          <a:p>
            <a:r>
              <a:rPr lang="en-US" dirty="0" smtClean="0"/>
              <a:t>     </a:t>
            </a:r>
            <a:r>
              <a:rPr lang="en-US" u="sng" dirty="0" smtClean="0"/>
              <a:t>Agriculture</a:t>
            </a:r>
            <a:r>
              <a:rPr lang="en-US" dirty="0" smtClean="0"/>
              <a:t>  </a:t>
            </a:r>
            <a:r>
              <a:rPr lang="en-US" sz="1400" dirty="0" smtClean="0"/>
              <a:t>Connecting    (us)</a:t>
            </a:r>
          </a:p>
          <a:p>
            <a:r>
              <a:rPr lang="en-US" dirty="0" smtClean="0"/>
              <a:t>     Diet Foraged and Gardened Foods</a:t>
            </a:r>
          </a:p>
          <a:p>
            <a:r>
              <a:rPr lang="en-US" dirty="0" smtClean="0"/>
              <a:t>     Worshiped Fertility Goddesses</a:t>
            </a:r>
          </a:p>
          <a:p>
            <a:r>
              <a:rPr lang="en-US" dirty="0" smtClean="0"/>
              <a:t>     Used Metals to make Bowls</a:t>
            </a:r>
          </a:p>
          <a:p>
            <a:r>
              <a:rPr lang="en-US" dirty="0" smtClean="0"/>
              <a:t>     Did Not Engage in War</a:t>
            </a:r>
          </a:p>
          <a:p>
            <a:r>
              <a:rPr lang="en-US" dirty="0" smtClean="0"/>
              <a:t>     Women and Men in Partnerships</a:t>
            </a:r>
          </a:p>
          <a:p>
            <a:r>
              <a:rPr lang="en-US" dirty="0" smtClean="0"/>
              <a:t>     Communities in Fertile Valleys</a:t>
            </a:r>
          </a:p>
          <a:p>
            <a:r>
              <a:rPr lang="en-US" dirty="0" smtClean="0"/>
              <a:t>     Cooperation – Nurture  </a:t>
            </a:r>
            <a:r>
              <a:rPr lang="en-US" sz="1400" dirty="0" smtClean="0"/>
              <a:t>Inclusive</a:t>
            </a:r>
            <a:r>
              <a:rPr lang="en-US" dirty="0" smtClean="0"/>
              <a:t>  </a:t>
            </a:r>
          </a:p>
          <a:p>
            <a:r>
              <a:rPr lang="en-US" dirty="0" smtClean="0"/>
              <a:t>       </a:t>
            </a:r>
          </a:p>
          <a:p>
            <a:r>
              <a:rPr lang="en-US" dirty="0" smtClean="0"/>
              <a:t>       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   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3657664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10,000 Years Ago…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1371600" y="533401"/>
            <a:ext cx="6400800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Where do these ideas come from?</a:t>
            </a:r>
            <a:endParaRPr lang="en-US" sz="2800" b="1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-36492"/>
            <a:ext cx="9144000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/>
          <a:p>
            <a:pPr lvl="0" algn="ctr" defTabSz="914400">
              <a:lnSpc>
                <a:spcPct val="150000"/>
              </a:lnSpc>
            </a:pP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 do </a:t>
            </a:r>
            <a:r>
              <a:rPr lang="en-US" i="1" dirty="0" smtClean="0"/>
              <a:t>We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Eat Animal Flesh and their Secretions?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Belief: </a:t>
            </a:r>
            <a:r>
              <a:rPr lang="en-US" sz="2400" b="1" dirty="0" smtClean="0"/>
              <a:t>Animals are for Food &amp; our Use</a:t>
            </a:r>
          </a:p>
          <a:p>
            <a:pPr lvl="0" algn="ctr" defTabSz="914400">
              <a:lnSpc>
                <a:spcPct val="150000"/>
              </a:lnSpc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Where do these Ideas come from?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Cre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43000"/>
            <a:ext cx="2743200" cy="228234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29000" y="163669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dk1"/>
                </a:solidFill>
              </a:rPr>
              <a:t>Collective Consciousness </a:t>
            </a:r>
          </a:p>
          <a:p>
            <a:pPr lvl="0" algn="ctr" defTabSz="914400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dk1"/>
                </a:solidFill>
              </a:rPr>
              <a:t>of Our Culture</a:t>
            </a:r>
            <a:endParaRPr lang="en-US" sz="2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8042276" cy="1336956"/>
          </a:xfrm>
        </p:spPr>
        <p:txBody>
          <a:bodyPr/>
          <a:lstStyle/>
          <a:p>
            <a:r>
              <a:rPr lang="en-US" dirty="0" smtClean="0"/>
              <a:t>Men and Women </a:t>
            </a:r>
            <a:br>
              <a:rPr lang="en-US" dirty="0" smtClean="0"/>
            </a:br>
            <a:r>
              <a:rPr lang="en-US" dirty="0" smtClean="0"/>
              <a:t>as Caretakers</a:t>
            </a:r>
            <a:endParaRPr lang="en-US" dirty="0"/>
          </a:p>
        </p:txBody>
      </p:sp>
      <p:pic>
        <p:nvPicPr>
          <p:cNvPr id="4" name="Picture 3" descr="Caretak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209800"/>
            <a:ext cx="3213544" cy="30860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5758934"/>
            <a:ext cx="77816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Partnership Society – An Inner Longing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45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600" dirty="0" smtClean="0"/>
              <a:t>Why do We Eat Animal Flesh           </a:t>
            </a:r>
            <a:br>
              <a:rPr lang="en-US" sz="3600" dirty="0" smtClean="0"/>
            </a:br>
            <a:r>
              <a:rPr lang="en-US" sz="3600" dirty="0" smtClean="0"/>
              <a:t>and their Secretions?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6764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52400" y="1444532"/>
            <a:ext cx="89916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cap="all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	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Culture &amp; Social Pressure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pPr>
              <a:buFont typeface="Arial"/>
              <a:buChar char="•"/>
            </a:pP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We Like the Way Animals Taste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Belief: It is Needed for Health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Belief: Animals are for Food &amp; our Use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cs typeface="News Gothic MT"/>
              </a:rPr>
              <a:t>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b="1" dirty="0" smtClean="0"/>
              <a:t>Denial of Suffering</a:t>
            </a:r>
            <a:endParaRPr lang="en-US" sz="2400" b="1" dirty="0" smtClean="0">
              <a:ln>
                <a:solidFill>
                  <a:schemeClr val="tx1"/>
                </a:solidFill>
              </a:ln>
              <a:cs typeface="News Gothic M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382" y="1752600"/>
            <a:ext cx="2638018" cy="2039970"/>
          </a:xfrm>
          <a:prstGeom prst="rect">
            <a:avLst/>
          </a:prstGeom>
          <a:effectLst>
            <a:softEdge rad="2921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0551" y="1219200"/>
            <a:ext cx="8401049" cy="5878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1600" b="1" dirty="0" smtClean="0"/>
          </a:p>
          <a:p>
            <a:endParaRPr lang="en-US" sz="2000" b="1" dirty="0" smtClean="0"/>
          </a:p>
          <a:p>
            <a:pPr defTabSz="914400">
              <a:spcBef>
                <a:spcPct val="0"/>
              </a:spcBef>
            </a:pPr>
            <a:r>
              <a:rPr lang="en-US" sz="2000" b="1" dirty="0" smtClean="0"/>
              <a:t>The Food We Eat Each Day is Born of Violence and Exploitation</a:t>
            </a:r>
          </a:p>
          <a:p>
            <a:pPr defTabSz="914400">
              <a:spcBef>
                <a:spcPct val="0"/>
              </a:spcBef>
            </a:pPr>
            <a:r>
              <a:rPr lang="en-US" sz="2000" b="1" i="1" dirty="0" smtClean="0">
                <a:solidFill>
                  <a:srgbClr val="800000"/>
                </a:solidFill>
              </a:rPr>
              <a:t>	10 billion Land Animals Killed in the US each year</a:t>
            </a:r>
          </a:p>
          <a:p>
            <a:pPr defTabSz="914400">
              <a:spcBef>
                <a:spcPct val="0"/>
              </a:spcBef>
            </a:pPr>
            <a:endParaRPr lang="en-US" sz="2000" b="1" i="1" dirty="0" smtClean="0">
              <a:solidFill>
                <a:srgbClr val="800000"/>
              </a:solidFill>
            </a:endParaRPr>
          </a:p>
          <a:p>
            <a:pPr defTabSz="914400">
              <a:spcBef>
                <a:spcPct val="0"/>
              </a:spcBef>
            </a:pPr>
            <a:r>
              <a:rPr lang="en-US" sz="2000" b="1" dirty="0" smtClean="0"/>
              <a:t>Billions of Animals Raised and Slaughtered in the United States are Factory Farmed </a:t>
            </a:r>
            <a:endParaRPr lang="en-US" sz="1200" b="1" i="1" dirty="0" smtClean="0">
              <a:solidFill>
                <a:srgbClr val="800000"/>
              </a:solidFill>
            </a:endParaRPr>
          </a:p>
          <a:p>
            <a:r>
              <a:rPr lang="en-US" sz="1600" dirty="0" smtClean="0"/>
              <a:t>     		</a:t>
            </a:r>
            <a:r>
              <a:rPr lang="en-US" sz="2000" b="1" i="1" dirty="0" smtClean="0">
                <a:solidFill>
                  <a:srgbClr val="800000"/>
                </a:solidFill>
              </a:rPr>
              <a:t>Animals are Viewed as Commodities Not as Living Beings</a:t>
            </a:r>
          </a:p>
          <a:p>
            <a:endParaRPr lang="en-US" sz="1600" dirty="0" smtClean="0"/>
          </a:p>
          <a:p>
            <a:r>
              <a:rPr lang="en-US" sz="2000" b="1" dirty="0" smtClean="0"/>
              <a:t>Corporate </a:t>
            </a:r>
            <a:r>
              <a:rPr lang="en-US" sz="2000" b="1" u="sng" dirty="0" smtClean="0"/>
              <a:t>Profits</a:t>
            </a:r>
            <a:r>
              <a:rPr lang="en-US" sz="2000" b="1" dirty="0" smtClean="0"/>
              <a:t> Determine How Animals are Treated</a:t>
            </a:r>
          </a:p>
          <a:p>
            <a:r>
              <a:rPr lang="en-US" sz="1600" dirty="0" smtClean="0"/>
              <a:t>     		</a:t>
            </a:r>
            <a:r>
              <a:rPr lang="en-US" b="1" i="1" dirty="0" smtClean="0">
                <a:solidFill>
                  <a:srgbClr val="800000"/>
                </a:solidFill>
              </a:rPr>
              <a:t>The Resulting Suffering is Horrifying and Shameful</a:t>
            </a:r>
          </a:p>
          <a:p>
            <a:endParaRPr lang="en-US" sz="1600" dirty="0" smtClean="0"/>
          </a:p>
          <a:p>
            <a:r>
              <a:rPr lang="en-US" sz="2000" b="1" dirty="0" smtClean="0"/>
              <a:t>Animal Agriculture is Unsustainable</a:t>
            </a:r>
          </a:p>
          <a:p>
            <a:r>
              <a:rPr lang="en-US" sz="2000" dirty="0" smtClean="0"/>
              <a:t>    		</a:t>
            </a:r>
            <a:r>
              <a:rPr lang="en-US" b="1" i="1" dirty="0" smtClean="0">
                <a:solidFill>
                  <a:srgbClr val="800000"/>
                </a:solidFill>
              </a:rPr>
              <a:t>Environmental Destruction							  </a:t>
            </a:r>
          </a:p>
          <a:p>
            <a:r>
              <a:rPr lang="en-US" b="1" i="1" dirty="0" smtClean="0">
                <a:solidFill>
                  <a:srgbClr val="800000"/>
                </a:solidFill>
              </a:rPr>
              <a:t>     		Squandering of Precious Resources  </a:t>
            </a:r>
          </a:p>
          <a:p>
            <a:r>
              <a:rPr lang="en-US" b="1" i="1" dirty="0" smtClean="0">
                <a:solidFill>
                  <a:srgbClr val="800000"/>
                </a:solidFill>
              </a:rPr>
              <a:t>     		World Hunger</a:t>
            </a:r>
          </a:p>
          <a:p>
            <a:endParaRPr lang="en-US" b="1" i="1" dirty="0" smtClean="0">
              <a:solidFill>
                <a:srgbClr val="800000"/>
              </a:solidFill>
            </a:endParaRPr>
          </a:p>
          <a:p>
            <a:endParaRPr lang="en-US" b="1" i="1" dirty="0" smtClean="0">
              <a:solidFill>
                <a:srgbClr val="800000"/>
              </a:solidFill>
            </a:endParaRPr>
          </a:p>
          <a:p>
            <a:endParaRPr lang="en-US" b="1" i="1" dirty="0" smtClean="0">
              <a:solidFill>
                <a:srgbClr val="800000"/>
              </a:solidFill>
            </a:endParaRPr>
          </a:p>
          <a:p>
            <a:r>
              <a:rPr lang="en-US" sz="2000" dirty="0" smtClean="0"/>
              <a:t>   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/>
          <a:p>
            <a:pPr lvl="0" algn="ctr" defTabSz="914400">
              <a:lnSpc>
                <a:spcPct val="150000"/>
              </a:lnSpc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 do We Eat Animal Flesh and their Secretions?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Denial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Suffering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551" y="6320135"/>
            <a:ext cx="840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 current industrial farm animal production (IFAP) system poses unacceptable risks to public health, the environment and the welfare of the animals themselves </a:t>
            </a:r>
            <a:r>
              <a:rPr lang="en-US" sz="1200" i="1" dirty="0" smtClean="0"/>
              <a:t>–</a:t>
            </a:r>
            <a:r>
              <a:rPr lang="en-US" sz="1000" i="1" dirty="0" smtClean="0"/>
              <a:t>Pew Commission on Industrial Farm Animal Production 2008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5638800"/>
            <a:ext cx="891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Throughout Their 112-115 Day Pregnancies, </a:t>
            </a:r>
          </a:p>
          <a:p>
            <a:pPr algn="ctr"/>
            <a:r>
              <a:rPr lang="en-US" sz="2400" b="1" dirty="0" smtClean="0">
                <a:solidFill>
                  <a:srgbClr val="800000"/>
                </a:solidFill>
              </a:rPr>
              <a:t>80% of Breeding Sows in the United States </a:t>
            </a: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are Confined in Gestation Crates...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5" name="Picture 4" descr="pig gestation gro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66800"/>
            <a:ext cx="6664723" cy="4572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lvl="0" algn="ctr" defTabSz="914400">
              <a:spcBef>
                <a:spcPct val="0"/>
              </a:spcBef>
            </a:pPr>
            <a:r>
              <a:rPr lang="en-US" sz="2800" b="1" i="1" dirty="0" smtClean="0"/>
              <a:t>Denial of Suffering… </a:t>
            </a:r>
          </a:p>
          <a:p>
            <a:pPr lvl="0" algn="ctr" defTabSz="914400">
              <a:spcBef>
                <a:spcPct val="0"/>
              </a:spcBef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is Not a Cartoon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gFarrow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56793"/>
            <a:ext cx="7390920" cy="491540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76200"/>
            <a:ext cx="9144000" cy="133299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2800" b="1" i="1" dirty="0" smtClean="0"/>
              <a:t>Denial of Suffering… </a:t>
            </a:r>
          </a:p>
          <a:p>
            <a:pPr algn="ctr" defTabSz="914400">
              <a:spcBef>
                <a:spcPct val="0"/>
              </a:spcBef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is The Real World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6248400"/>
            <a:ext cx="2895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Jail House Moms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863601"/>
            <a:ext cx="762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lvl="0" algn="ctr" defTabSz="914400">
              <a:spcBef>
                <a:spcPct val="0"/>
              </a:spcBef>
            </a:pPr>
            <a:r>
              <a:rPr lang="en-US" sz="2800" b="1" i="1" dirty="0" smtClean="0"/>
              <a:t>Denial of Suffering…</a:t>
            </a:r>
          </a:p>
          <a:p>
            <a:pPr lvl="0" algn="ctr" defTabSz="914400">
              <a:spcBef>
                <a:spcPct val="0"/>
              </a:spcBef>
            </a:pPr>
            <a:r>
              <a:rPr lang="en-US" sz="2800" b="1" i="1" dirty="0" smtClean="0"/>
              <a:t>Pigs Need a Life Too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81" y="1219200"/>
            <a:ext cx="3513619" cy="2596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19200"/>
            <a:ext cx="3799719" cy="2593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978" y="3962400"/>
            <a:ext cx="3553781" cy="257876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2800" b="1" i="1" dirty="0" smtClean="0"/>
              <a:t>Denial of Suffering… 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Domination of The Feminine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304800"/>
            <a:ext cx="8042276" cy="1336956"/>
          </a:xfrm>
        </p:spPr>
        <p:txBody>
          <a:bodyPr/>
          <a:lstStyle/>
          <a:p>
            <a:r>
              <a:rPr lang="en-US" dirty="0" smtClean="0"/>
              <a:t>Got Milk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19200"/>
            <a:ext cx="7004052" cy="517660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2800" b="1" i="1" dirty="0" smtClean="0"/>
              <a:t>Denial of Suffering… </a:t>
            </a:r>
            <a:endParaRPr lang="en-US" sz="2800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Got Milk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3276600" cy="5638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0D0D0D"/>
                </a:solidFill>
              </a:rPr>
              <a:t>     Animals are </a:t>
            </a:r>
            <a:r>
              <a:rPr lang="en-US" sz="1800" b="1" dirty="0" smtClean="0">
                <a:solidFill>
                  <a:srgbClr val="0D0D0D"/>
                </a:solidFill>
              </a:rPr>
              <a:t>pumped full of bovine growth hormone (BGH)</a:t>
            </a:r>
            <a:r>
              <a:rPr lang="en-US" sz="1800" dirty="0" smtClean="0">
                <a:solidFill>
                  <a:srgbClr val="0D0D0D"/>
                </a:solidFill>
              </a:rPr>
              <a:t>, which contributes to painful inflammation of the udder known as “mastitis.</a:t>
            </a:r>
          </a:p>
          <a:p>
            <a:pPr>
              <a:buNone/>
            </a:pPr>
            <a:r>
              <a:rPr lang="en-US" sz="1800" dirty="0" smtClean="0">
                <a:solidFill>
                  <a:srgbClr val="0D0D0D"/>
                </a:solidFill>
              </a:rPr>
              <a:t>     In order to force the animals to continue giving milk, factory farmers </a:t>
            </a:r>
            <a:r>
              <a:rPr lang="en-US" sz="1800" b="1" dirty="0" smtClean="0">
                <a:solidFill>
                  <a:srgbClr val="0D0D0D"/>
                </a:solidFill>
              </a:rPr>
              <a:t>impregnate them using artificial insemination </a:t>
            </a:r>
            <a:r>
              <a:rPr lang="en-US" sz="1800" dirty="0" smtClean="0">
                <a:solidFill>
                  <a:srgbClr val="0D0D0D"/>
                </a:solidFill>
              </a:rPr>
              <a:t>every year</a:t>
            </a:r>
          </a:p>
          <a:p>
            <a:pPr>
              <a:buNone/>
            </a:pPr>
            <a:r>
              <a:rPr lang="en-US" sz="1800" dirty="0" smtClean="0">
                <a:solidFill>
                  <a:srgbClr val="0D0D0D"/>
                </a:solidFill>
              </a:rPr>
              <a:t>     Cows are forced to be carnivores and fed rendered  animals to increase milk production</a:t>
            </a:r>
          </a:p>
          <a:p>
            <a:pPr marL="374904">
              <a:spcBef>
                <a:spcPts val="0"/>
              </a:spcBef>
              <a:buNone/>
            </a:pPr>
            <a:r>
              <a:rPr lang="en-US" sz="1800" dirty="0" smtClean="0">
                <a:solidFill>
                  <a:srgbClr val="0D0D0D"/>
                </a:solidFill>
              </a:rPr>
              <a:t> </a:t>
            </a:r>
          </a:p>
        </p:txBody>
      </p:sp>
      <p:pic>
        <p:nvPicPr>
          <p:cNvPr id="5" name="Picture 4" descr="dairy11.jpg"/>
          <p:cNvPicPr>
            <a:picLocks noChangeAspect="1"/>
          </p:cNvPicPr>
          <p:nvPr/>
        </p:nvPicPr>
        <p:blipFill>
          <a:blip r:embed="rId2">
            <a:lum bright="-13000" contrast="4000"/>
          </a:blip>
          <a:stretch>
            <a:fillRect/>
          </a:stretch>
        </p:blipFill>
        <p:spPr>
          <a:xfrm>
            <a:off x="3276600" y="1295400"/>
            <a:ext cx="5594895" cy="3847052"/>
          </a:xfrm>
          <a:prstGeom prst="rect">
            <a:avLst/>
          </a:prstGeom>
          <a:ln w="38100">
            <a:solidFill>
              <a:schemeClr val="tx2"/>
            </a:solidFill>
          </a:ln>
          <a:effectLst>
            <a:glow rad="101600">
              <a:schemeClr val="bg1">
                <a:alpha val="75000"/>
              </a:schemeClr>
            </a:glow>
            <a:softEdge rad="6350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3600" b="1" i="1" dirty="0" smtClean="0"/>
              <a:t>Denial of Suffering… </a:t>
            </a:r>
            <a:endParaRPr lang="en-US" sz="4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733800" y="5294531"/>
            <a:ext cx="5108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Factory farmers force cows to produce </a:t>
            </a:r>
          </a:p>
          <a:p>
            <a:pPr algn="ctr"/>
            <a:r>
              <a:rPr lang="en-US" b="1" dirty="0" smtClean="0">
                <a:solidFill>
                  <a:srgbClr val="0D0D0D"/>
                </a:solidFill>
              </a:rPr>
              <a:t>about 10 times as much milk </a:t>
            </a:r>
          </a:p>
          <a:p>
            <a:pPr algn="ctr"/>
            <a:r>
              <a:rPr lang="en-US" dirty="0" smtClean="0">
                <a:solidFill>
                  <a:srgbClr val="0D0D0D"/>
                </a:solidFill>
              </a:rPr>
              <a:t>as they naturally would.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4070866" y="5562600"/>
            <a:ext cx="27109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Will Tuttle </a:t>
            </a:r>
          </a:p>
          <a:p>
            <a:r>
              <a:rPr lang="en-US" sz="1200" dirty="0" smtClean="0"/>
              <a:t>Author of The World Peace Diet</a:t>
            </a:r>
            <a:endParaRPr lang="en-US" sz="1200" dirty="0"/>
          </a:p>
        </p:txBody>
      </p:sp>
      <p:pic>
        <p:nvPicPr>
          <p:cNvPr id="7" name="WPD Intro 4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/>
          <a:stretch>
            <a:fillRect/>
          </a:stretch>
        </p:blipFill>
        <p:spPr>
          <a:xfrm>
            <a:off x="5638800" y="3335338"/>
            <a:ext cx="185737" cy="185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9030" y="990600"/>
            <a:ext cx="3582770" cy="44926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3600" b="1" i="1" dirty="0" smtClean="0"/>
              <a:t>Denial of Suffering…</a:t>
            </a:r>
          </a:p>
          <a:p>
            <a:pPr algn="ctr" defTabSz="914400">
              <a:spcBef>
                <a:spcPct val="0"/>
              </a:spcBef>
            </a:pPr>
            <a:r>
              <a:rPr lang="en-US" sz="2400" b="1" i="1" dirty="0" smtClean="0"/>
              <a:t>Stealing Milk </a:t>
            </a: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600200" y="5486400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Male Calves, “by-products” of the Dairy Industry, </a:t>
            </a:r>
          </a:p>
          <a:p>
            <a:pPr algn="ctr"/>
            <a:r>
              <a:rPr lang="en-US" dirty="0" smtClean="0"/>
              <a:t>are generally taken from their mothers </a:t>
            </a:r>
          </a:p>
          <a:p>
            <a:pPr algn="ctr"/>
            <a:r>
              <a:rPr lang="en-US" dirty="0" smtClean="0"/>
              <a:t>when they are less than 1 day old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992744"/>
            <a:ext cx="6096000" cy="4301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76400"/>
            <a:ext cx="8023630" cy="44543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676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2800" b="1" i="1" dirty="0" smtClean="0"/>
              <a:t>Denial of Suffering… </a:t>
            </a:r>
            <a:endParaRPr lang="en-US" sz="3600" dirty="0" smtClean="0"/>
          </a:p>
          <a:p>
            <a:pPr lvl="0" algn="ctr" defTabSz="914400">
              <a:spcBef>
                <a:spcPct val="0"/>
              </a:spcBef>
            </a:pPr>
            <a:r>
              <a:rPr lang="en-US" sz="2800" b="1" dirty="0" smtClean="0"/>
              <a:t>“Veal” </a:t>
            </a:r>
            <a:r>
              <a:rPr lang="en-US" sz="2800" dirty="0" smtClean="0"/>
              <a:t>is the Flesh of a Tortured, Sick Baby Cow, </a:t>
            </a:r>
          </a:p>
          <a:p>
            <a:pPr lvl="0" algn="ctr" defTabSz="914400">
              <a:spcBef>
                <a:spcPct val="0"/>
              </a:spcBef>
            </a:pPr>
            <a:r>
              <a:rPr lang="en-US" sz="2800" dirty="0" smtClean="0"/>
              <a:t>and a </a:t>
            </a:r>
            <a:r>
              <a:rPr lang="en-US" sz="2800" b="1" dirty="0" smtClean="0"/>
              <a:t>By-Product of the Milk Industry</a:t>
            </a:r>
            <a:r>
              <a:rPr lang="en-US" sz="2800" dirty="0" smtClean="0"/>
              <a:t>.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0624"/>
          </a:xfrm>
        </p:spPr>
        <p:txBody>
          <a:bodyPr/>
          <a:lstStyle/>
          <a:p>
            <a:r>
              <a:rPr lang="en-US" dirty="0" smtClean="0"/>
              <a:t>Proud Mom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447800"/>
            <a:ext cx="4272643" cy="54102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lvl="0" algn="ctr" defTabSz="914400">
              <a:spcBef>
                <a:spcPct val="0"/>
              </a:spcBef>
            </a:pPr>
            <a:r>
              <a:rPr lang="en-US" sz="3600" dirty="0" smtClean="0"/>
              <a:t>Proud Mom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44531"/>
            <a:ext cx="7474735" cy="479464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US" sz="2800" b="1" i="1" dirty="0" smtClean="0"/>
              <a:t>Denial of Suffering… </a:t>
            </a:r>
            <a:endParaRPr lang="en-US" sz="2800" dirty="0" smtClean="0"/>
          </a:p>
          <a:p>
            <a:pPr algn="ctr"/>
            <a:r>
              <a:rPr lang="en-US" sz="3200" dirty="0" smtClean="0"/>
              <a:t>These Chicks will Never Know Their Moms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0624"/>
          </a:xfrm>
        </p:spPr>
        <p:txBody>
          <a:bodyPr/>
          <a:lstStyle/>
          <a:p>
            <a:r>
              <a:rPr lang="en-US" dirty="0" smtClean="0"/>
              <a:t>Proud Mom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57400"/>
            <a:ext cx="3443523" cy="436033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lvl="0" algn="ctr" defTabSz="914400">
              <a:spcBef>
                <a:spcPct val="0"/>
              </a:spcBef>
            </a:pPr>
            <a:r>
              <a:rPr lang="en-US" sz="3600" dirty="0" smtClean="0"/>
              <a:t>Broilers and Layers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074333"/>
            <a:ext cx="2860714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998" y="1444531"/>
            <a:ext cx="7577202" cy="504140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2800" b="1" i="1" dirty="0" smtClean="0"/>
              <a:t>Denial of Suffering… </a:t>
            </a:r>
            <a:endParaRPr lang="en-US" sz="2800" dirty="0" smtClean="0"/>
          </a:p>
          <a:p>
            <a:pPr lvl="0" algn="ctr" defTabSz="914400">
              <a:spcBef>
                <a:spcPct val="0"/>
              </a:spcBef>
            </a:pPr>
            <a:r>
              <a:rPr lang="en-US" sz="3600" dirty="0" smtClean="0"/>
              <a:t>Jail House Blues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2800" b="1" i="1" dirty="0" smtClean="0"/>
              <a:t>Denial of Suffering… </a:t>
            </a:r>
            <a:endParaRPr lang="en-US" sz="2800" dirty="0" smtClean="0"/>
          </a:p>
          <a:p>
            <a:pPr lvl="0" algn="ctr" defTabSz="914400">
              <a:spcBef>
                <a:spcPct val="0"/>
              </a:spcBef>
            </a:pPr>
            <a:r>
              <a:rPr lang="en-US" sz="3600" dirty="0" smtClean="0"/>
              <a:t>“Cage Free” Hens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cage free he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329" y="1219200"/>
            <a:ext cx="6850672" cy="3886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5105400"/>
            <a:ext cx="868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“Cage-free” hens are typically </a:t>
            </a:r>
            <a:r>
              <a:rPr lang="en-US" b="1" dirty="0" smtClean="0"/>
              <a:t>confined in dark, crowded buildings filled with toxic gases and disease microbes, </a:t>
            </a:r>
            <a:r>
              <a:rPr lang="en-US" dirty="0" smtClean="0"/>
              <a:t>the same as their battery-caged sisters.</a:t>
            </a:r>
          </a:p>
          <a:p>
            <a:pPr algn="ctr"/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“Cage-free” hens, like the battery-caged sisters, </a:t>
            </a:r>
          </a:p>
          <a:p>
            <a:pPr algn="ctr"/>
            <a:r>
              <a:rPr lang="en-US" dirty="0" smtClean="0"/>
              <a:t>are </a:t>
            </a:r>
            <a:r>
              <a:rPr lang="en-US" b="1" dirty="0" smtClean="0"/>
              <a:t>painfully debeaked at the hatchery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276600"/>
            <a:ext cx="7239000" cy="3810000"/>
          </a:xfrm>
        </p:spPr>
        <p:txBody>
          <a:bodyPr>
            <a:normAutofit/>
          </a:bodyPr>
          <a:lstStyle/>
          <a:p>
            <a:pPr marL="0" indent="0">
              <a:buClrTx/>
              <a:buSzPct val="50000"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Despite the “</a:t>
            </a:r>
            <a:r>
              <a:rPr lang="en-US" sz="2000" cap="small" dirty="0" smtClean="0">
                <a:solidFill>
                  <a:schemeClr val="tx1"/>
                </a:solidFill>
              </a:rPr>
              <a:t>certified humane</a:t>
            </a:r>
            <a:r>
              <a:rPr lang="en-US" sz="2000" dirty="0" smtClean="0">
                <a:solidFill>
                  <a:schemeClr val="tx1"/>
                </a:solidFill>
              </a:rPr>
              <a:t>” logo, visitors were shocked to find </a:t>
            </a:r>
            <a:r>
              <a:rPr lang="en-US" sz="2000" b="1" dirty="0" smtClean="0">
                <a:solidFill>
                  <a:schemeClr val="tx1"/>
                </a:solidFill>
              </a:rPr>
              <a:t>100,000 debeaked hens crowded into five 400 ft long sheds</a:t>
            </a:r>
            <a:r>
              <a:rPr lang="en-US" sz="2000" dirty="0" smtClean="0">
                <a:solidFill>
                  <a:schemeClr val="tx1"/>
                </a:solidFill>
              </a:rPr>
              <a:t>, each holding “a sea of 20,000 brown hens”, </a:t>
            </a:r>
            <a:r>
              <a:rPr lang="en-US" sz="2000" b="1" dirty="0" smtClean="0">
                <a:solidFill>
                  <a:schemeClr val="tx1"/>
                </a:solidFill>
              </a:rPr>
              <a:t>so densely crowded the floor was invisible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>
              <a:buClrTx/>
              <a:buSzPct val="50000"/>
              <a:buNone/>
            </a:pPr>
            <a:endParaRPr lang="en-US" sz="1000" dirty="0" smtClean="0">
              <a:solidFill>
                <a:schemeClr val="tx1"/>
              </a:solidFill>
            </a:endParaRPr>
          </a:p>
          <a:p>
            <a:pPr marL="0" indent="0">
              <a:buClrTx/>
              <a:buSzPct val="50000"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  The “range,” </a:t>
            </a:r>
            <a:r>
              <a:rPr lang="en-US" sz="2000" dirty="0" smtClean="0">
                <a:solidFill>
                  <a:schemeClr val="tx1"/>
                </a:solidFill>
              </a:rPr>
              <a:t>even if the hens had been outside, was just </a:t>
            </a:r>
            <a:r>
              <a:rPr lang="en-US" sz="2000" b="1" dirty="0" smtClean="0">
                <a:solidFill>
                  <a:schemeClr val="tx1"/>
                </a:solidFill>
              </a:rPr>
              <a:t>“a bare patch of dirt between the sheds.”</a:t>
            </a:r>
            <a:r>
              <a:rPr lang="en-US" b="1" dirty="0" smtClean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4" name="Picture 3" descr="humane_far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352800"/>
            <a:ext cx="1143000" cy="794084"/>
          </a:xfrm>
          <a:prstGeom prst="rect">
            <a:avLst/>
          </a:prstGeom>
        </p:spPr>
      </p:pic>
      <p:pic>
        <p:nvPicPr>
          <p:cNvPr id="5" name="Picture 4" descr="Pete and gerry'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19199"/>
            <a:ext cx="8607519" cy="155691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2800" b="1" i="1" dirty="0" smtClean="0"/>
              <a:t>Denial of Suffering… </a:t>
            </a:r>
            <a:endParaRPr lang="en-US" sz="2800" dirty="0" smtClean="0"/>
          </a:p>
          <a:p>
            <a:pPr lvl="0" algn="ctr" defTabSz="914400">
              <a:spcBef>
                <a:spcPct val="0"/>
              </a:spcBef>
            </a:pPr>
            <a:r>
              <a:rPr lang="en-US" sz="3600" dirty="0" smtClean="0"/>
              <a:t>Deceptive Labels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2209800"/>
            <a:ext cx="3962400" cy="3886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162" b="1" i="1" dirty="0" smtClean="0">
                <a:solidFill>
                  <a:schemeClr val="tx1"/>
                </a:solidFill>
              </a:rPr>
              <a:t>“If man wants freedom,                  why keep birds and animals  in cages? </a:t>
            </a:r>
          </a:p>
          <a:p>
            <a:pPr marL="0" indent="0">
              <a:buNone/>
            </a:pPr>
            <a:r>
              <a:rPr lang="en-US" sz="2162" b="1" i="1" dirty="0" smtClean="0">
                <a:solidFill>
                  <a:schemeClr val="tx1"/>
                </a:solidFill>
              </a:rPr>
              <a:t>Truly man is the king of beasts,  for his brutality exceeds them. </a:t>
            </a:r>
          </a:p>
          <a:p>
            <a:pPr marL="0" indent="0">
              <a:buNone/>
            </a:pPr>
            <a:r>
              <a:rPr lang="en-US" sz="2162" b="1" i="1" dirty="0" smtClean="0">
                <a:solidFill>
                  <a:schemeClr val="tx1"/>
                </a:solidFill>
              </a:rPr>
              <a:t>We live by the death of others.  We are burial places! </a:t>
            </a:r>
          </a:p>
          <a:p>
            <a:pPr marL="0" indent="0">
              <a:buNone/>
            </a:pPr>
            <a:r>
              <a:rPr lang="en-US" sz="2162" b="1" i="1" dirty="0" smtClean="0">
                <a:solidFill>
                  <a:schemeClr val="tx1"/>
                </a:solidFill>
              </a:rPr>
              <a:t>I have since an early age abjured the use of meat.”</a:t>
            </a:r>
          </a:p>
          <a:p>
            <a:pPr>
              <a:buNone/>
            </a:pPr>
            <a:r>
              <a:rPr lang="en-US" sz="1730" i="1" dirty="0" smtClean="0">
                <a:solidFill>
                  <a:schemeClr val="tx1"/>
                </a:solidFill>
              </a:rPr>
              <a:t>			</a:t>
            </a:r>
            <a:r>
              <a:rPr lang="en-US" sz="1730" b="1" dirty="0" smtClean="0">
                <a:solidFill>
                  <a:schemeClr val="tx1"/>
                </a:solidFill>
              </a:rPr>
              <a:t>Leonardo </a:t>
            </a:r>
            <a:r>
              <a:rPr lang="en-US" sz="1730" b="1" dirty="0" err="1" smtClean="0">
                <a:solidFill>
                  <a:schemeClr val="tx1"/>
                </a:solidFill>
              </a:rPr>
              <a:t>Da</a:t>
            </a:r>
            <a:r>
              <a:rPr lang="en-US" sz="1730" b="1" dirty="0" smtClean="0">
                <a:solidFill>
                  <a:schemeClr val="tx1"/>
                </a:solidFill>
              </a:rPr>
              <a:t> Vinci</a:t>
            </a:r>
            <a:r>
              <a:rPr lang="en-US" sz="1730" i="1" dirty="0" smtClean="0"/>
              <a:t>	                            	</a:t>
            </a:r>
            <a:r>
              <a:rPr lang="en-US" i="1" dirty="0" smtClean="0"/>
              <a:t>	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120" y="1447800"/>
            <a:ext cx="4800879" cy="32766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2800" b="1" i="1" dirty="0" smtClean="0"/>
              <a:t>Denial of Suffering… </a:t>
            </a:r>
            <a:endParaRPr lang="en-US" sz="2800" dirty="0" smtClean="0"/>
          </a:p>
          <a:p>
            <a:pPr lvl="0" algn="ctr" defTabSz="914400">
              <a:spcBef>
                <a:spcPct val="0"/>
              </a:spcBef>
            </a:pPr>
            <a:r>
              <a:rPr lang="en-US" sz="4000" dirty="0" smtClean="0"/>
              <a:t>Eggs a Product of Misery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600201"/>
            <a:ext cx="3267661" cy="496126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lvl="0" algn="ctr" defTabSz="914400">
              <a:spcBef>
                <a:spcPct val="0"/>
              </a:spcBef>
            </a:pPr>
            <a:r>
              <a:rPr lang="en-US" sz="3600" dirty="0" smtClean="0"/>
              <a:t>An Independent Spirit</a:t>
            </a:r>
          </a:p>
          <a:p>
            <a:pPr lvl="0" algn="ctr" defTabSz="914400">
              <a:spcBef>
                <a:spcPct val="0"/>
              </a:spcBef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Life and Vitality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400" dirty="0" smtClean="0"/>
              <a:t>Why Do We Eat Animal Flesh           </a:t>
            </a:r>
            <a:br>
              <a:rPr lang="en-US" sz="4400" dirty="0" smtClean="0"/>
            </a:br>
            <a:r>
              <a:rPr lang="en-US" sz="4400" dirty="0" smtClean="0"/>
              <a:t>and Their Secretions?</a:t>
            </a:r>
          </a:p>
        </p:txBody>
      </p:sp>
      <p:pic>
        <p:nvPicPr>
          <p:cNvPr id="4" name="Picture 3" descr="farm-animals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908" y="1447800"/>
            <a:ext cx="6545892" cy="5449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roiler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3147" y="1143000"/>
            <a:ext cx="7455053" cy="5084346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2400" b="1" i="1" dirty="0" smtClean="0"/>
              <a:t>Denial of Suffering… </a:t>
            </a:r>
            <a:endParaRPr lang="en-US" sz="2400" dirty="0" smtClean="0"/>
          </a:p>
          <a:p>
            <a:pPr lvl="0" algn="ctr" defTabSz="914400">
              <a:spcBef>
                <a:spcPct val="0"/>
              </a:spcBef>
            </a:pPr>
            <a:r>
              <a:rPr lang="en-US" sz="2400" dirty="0" smtClean="0"/>
              <a:t>Broilers</a:t>
            </a:r>
          </a:p>
          <a:p>
            <a:pPr lvl="0" algn="ctr" defTabSz="914400">
              <a:spcBef>
                <a:spcPct val="0"/>
              </a:spcBef>
            </a:pPr>
            <a:r>
              <a:rPr lang="en-US" sz="3600" dirty="0" smtClean="0"/>
              <a:t>Spirit Broken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799" y="1752600"/>
            <a:ext cx="4285805" cy="24129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" y="4572000"/>
            <a:ext cx="46482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Fish lead complex intellectual lives that rival those of dogs and some other mammals.</a:t>
            </a:r>
            <a:endParaRPr lang="en-US" b="1" u="sng" dirty="0" smtClean="0">
              <a:hlinkClick r:id="rId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1752600"/>
            <a:ext cx="2727325" cy="21698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i="1" dirty="0" smtClean="0"/>
              <a:t>Anatomically, Psychologically, </a:t>
            </a:r>
          </a:p>
          <a:p>
            <a:r>
              <a:rPr lang="en-US" sz="1600" b="1" i="1" dirty="0" smtClean="0"/>
              <a:t>and Biologically, </a:t>
            </a:r>
          </a:p>
          <a:p>
            <a:r>
              <a:rPr lang="en-US" sz="1600" b="1" i="1" dirty="0" smtClean="0"/>
              <a:t>the pain system in fish is virtually the same as in birds and mammals…</a:t>
            </a:r>
          </a:p>
          <a:p>
            <a:endParaRPr lang="en-US" sz="1200" dirty="0" smtClean="0"/>
          </a:p>
          <a:p>
            <a:r>
              <a:rPr lang="en-US" sz="900" dirty="0" smtClean="0"/>
              <a:t>         Dr Donald Bloom, scientist at Cambridge University and animal welfare advisor to the British government</a:t>
            </a:r>
            <a:endParaRPr lang="en-US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5620196" y="4558605"/>
            <a:ext cx="2761804" cy="153888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i="1" dirty="0" smtClean="0"/>
              <a:t>The pain a fish feels when it is hooked is like dentistry without Novocain drilling into exposed areas….</a:t>
            </a:r>
          </a:p>
          <a:p>
            <a:endParaRPr lang="en-US" sz="1200" dirty="0" smtClean="0"/>
          </a:p>
          <a:p>
            <a:r>
              <a:rPr lang="en-US" sz="900" dirty="0" smtClean="0"/>
              <a:t>Dr Tom Hopkins, professor of Marine Science at the University of Alabama</a:t>
            </a:r>
            <a:endParaRPr lang="en-US" sz="9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 defTabSz="914400">
              <a:spcBef>
                <a:spcPts val="600"/>
              </a:spcBef>
            </a:pPr>
            <a:r>
              <a:rPr lang="en-US" sz="2800" b="1" i="1" dirty="0" smtClean="0"/>
              <a:t>Denial of Suffering…</a:t>
            </a:r>
          </a:p>
          <a:p>
            <a:pPr lvl="0" algn="ctr" defTabSz="914400">
              <a:spcBef>
                <a:spcPts val="600"/>
              </a:spcBef>
            </a:pPr>
            <a:r>
              <a:rPr lang="en-US" sz="3600" dirty="0" smtClean="0"/>
              <a:t>Fishing Hurts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199"/>
            <a:ext cx="4934841" cy="52691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2715161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If slaughterhouses </a:t>
            </a:r>
          </a:p>
          <a:p>
            <a:r>
              <a:rPr lang="en-US" sz="2000" b="1" i="1" dirty="0" smtClean="0"/>
              <a:t>had glass walls, </a:t>
            </a:r>
          </a:p>
          <a:p>
            <a:r>
              <a:rPr lang="en-US" sz="2000" b="1" i="1" dirty="0" smtClean="0"/>
              <a:t>everyone would be a vegetarian.</a:t>
            </a:r>
            <a:r>
              <a:rPr lang="en-US" sz="2000" dirty="0" smtClean="0"/>
              <a:t>      				</a:t>
            </a:r>
            <a:r>
              <a:rPr lang="en-US" sz="1400" dirty="0" smtClean="0"/>
              <a:t>~ Paul McCartney</a:t>
            </a:r>
            <a:r>
              <a:rPr lang="en-US" sz="2000" dirty="0" smtClean="0"/>
              <a:t> </a:t>
            </a:r>
            <a:endParaRPr lang="en-US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2401"/>
            <a:ext cx="9144000" cy="1752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 smtClean="0"/>
              <a:t>Denial of Suffering…</a:t>
            </a:r>
          </a:p>
          <a:p>
            <a:pPr algn="ctr">
              <a:spcAft>
                <a:spcPts val="1200"/>
              </a:spcAft>
            </a:pPr>
            <a:r>
              <a:rPr lang="en-US" sz="3600" dirty="0" smtClean="0"/>
              <a:t>Slaughterhouses</a:t>
            </a:r>
            <a:br>
              <a:rPr lang="en-US" sz="3600" dirty="0" smtClean="0"/>
            </a:br>
            <a:r>
              <a:rPr lang="en-US" sz="2400" dirty="0" smtClean="0"/>
              <a:t>“Animal Disassembly Lines”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5181600" y="4724400"/>
            <a:ext cx="350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Think occasionally of the suffering of which you spare yourself the sight</a:t>
            </a:r>
            <a:r>
              <a:rPr lang="en-US" dirty="0" smtClean="0"/>
              <a:t> </a:t>
            </a:r>
            <a:r>
              <a:rPr lang="en-US" sz="1200" i="1" dirty="0" smtClean="0"/>
              <a:t>                                   Dr. Albert Schweitzer</a:t>
            </a:r>
            <a:r>
              <a:rPr lang="en-US" i="1" dirty="0" smtClean="0"/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654424"/>
          </a:xfrm>
        </p:spPr>
        <p:txBody>
          <a:bodyPr/>
          <a:lstStyle/>
          <a:p>
            <a:r>
              <a:rPr lang="en-US" sz="3200" dirty="0" smtClean="0"/>
              <a:t>	</a:t>
            </a:r>
            <a:endParaRPr lang="en-US" sz="3200" dirty="0"/>
          </a:p>
        </p:txBody>
      </p:sp>
      <p:pic>
        <p:nvPicPr>
          <p:cNvPr id="6" name="Picture 5" descr="Cow slaughter.jpg"/>
          <p:cNvPicPr>
            <a:picLocks noChangeAspect="1"/>
          </p:cNvPicPr>
          <p:nvPr/>
        </p:nvPicPr>
        <p:blipFill>
          <a:blip r:embed="rId3">
            <a:lum bright="30000" contrast="48000"/>
          </a:blip>
          <a:stretch>
            <a:fillRect/>
          </a:stretch>
        </p:blipFill>
        <p:spPr>
          <a:xfrm>
            <a:off x="1447800" y="1295400"/>
            <a:ext cx="6019800" cy="48158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5160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In plants all over the United States, this happens on a daily basis</a:t>
            </a:r>
          </a:p>
          <a:p>
            <a:pPr algn="ctr"/>
            <a:r>
              <a:rPr lang="en-US" sz="1200" dirty="0" smtClean="0"/>
              <a:t> </a:t>
            </a:r>
            <a:r>
              <a:rPr lang="en-US" sz="1000" dirty="0" smtClean="0"/>
              <a:t>Lester Friedlander former Chief Government Inspector</a:t>
            </a:r>
            <a:endParaRPr lang="en-US" sz="10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endParaRPr lang="en-US" sz="3600" dirty="0" smtClean="0"/>
          </a:p>
          <a:p>
            <a:pPr algn="ctr"/>
            <a:endParaRPr lang="en-US" sz="2800" b="1" i="1" dirty="0" smtClean="0"/>
          </a:p>
          <a:p>
            <a:pPr algn="ctr"/>
            <a:endParaRPr lang="en-US" sz="2800" b="1" i="1" dirty="0" smtClean="0"/>
          </a:p>
          <a:p>
            <a:pPr algn="ctr"/>
            <a:endParaRPr lang="en-US" sz="2800" b="1" i="1" dirty="0" smtClean="0"/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endParaRPr lang="en-US" sz="2800" b="1" i="1" dirty="0" smtClean="0"/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2800" b="1" i="1" dirty="0" smtClean="0"/>
              <a:t>Denial of Suffering…</a:t>
            </a:r>
          </a:p>
          <a:p>
            <a:pPr algn="ctr"/>
            <a:r>
              <a:rPr lang="en-US" sz="2800" dirty="0" smtClean="0"/>
              <a:t>They die,’ said Moreno, ‘piece by piece.’</a:t>
            </a:r>
          </a:p>
          <a:p>
            <a:pPr algn="ctr"/>
            <a:r>
              <a:rPr lang="en-US" sz="2800" b="1" i="1" dirty="0" smtClean="0"/>
              <a:t> </a:t>
            </a:r>
            <a:endParaRPr lang="en-US" sz="2800" dirty="0" smtClean="0"/>
          </a:p>
          <a:p>
            <a:pPr algn="ctr"/>
            <a:endParaRPr lang="en-US" sz="3600" dirty="0" smtClean="0"/>
          </a:p>
          <a:p>
            <a:pPr algn="ctr"/>
            <a:endParaRPr lang="en-US" sz="3600" dirty="0" smtClean="0"/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Igs slaught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199" y="914400"/>
            <a:ext cx="5934527" cy="4154169"/>
          </a:xfrm>
        </p:spPr>
      </p:pic>
      <p:sp>
        <p:nvSpPr>
          <p:cNvPr id="8" name="Rectangle 7"/>
          <p:cNvSpPr/>
          <p:nvPr/>
        </p:nvSpPr>
        <p:spPr>
          <a:xfrm>
            <a:off x="228600" y="5297268"/>
            <a:ext cx="891540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/>
              <a:t>“You have just dined, and however scrupulously the slaughterhouse is concealed in the graceful distance of miles, there is complicity.” </a:t>
            </a:r>
            <a:r>
              <a:rPr lang="en-US" dirty="0" smtClean="0"/>
              <a:t> </a:t>
            </a:r>
          </a:p>
          <a:p>
            <a:pPr algn="ctr"/>
            <a:r>
              <a:rPr lang="en-US" sz="1600" dirty="0" smtClean="0"/>
              <a:t>										~ Ralph Waldo Emerson</a:t>
            </a:r>
            <a:r>
              <a:rPr lang="en-US" dirty="0" smtClean="0"/>
              <a:t> 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endParaRPr lang="en-US" sz="3600" dirty="0" smtClean="0"/>
          </a:p>
          <a:p>
            <a:pPr algn="ctr"/>
            <a:endParaRPr lang="en-US" sz="2800" b="1" i="1" dirty="0" smtClean="0"/>
          </a:p>
          <a:p>
            <a:pPr algn="ctr"/>
            <a:endParaRPr lang="en-US" sz="2800" b="1" i="1" dirty="0" smtClean="0"/>
          </a:p>
          <a:p>
            <a:pPr algn="ctr"/>
            <a:endParaRPr lang="en-US" sz="2800" b="1" i="1" dirty="0" smtClean="0"/>
          </a:p>
          <a:p>
            <a:pPr algn="ctr"/>
            <a:endParaRPr lang="en-US" sz="2800" b="1" i="1" dirty="0" smtClean="0"/>
          </a:p>
          <a:p>
            <a:pPr algn="ctr"/>
            <a:endParaRPr lang="en-US" sz="2800" b="1" i="1" dirty="0" smtClean="0"/>
          </a:p>
          <a:p>
            <a:pPr algn="ctr"/>
            <a:r>
              <a:rPr lang="en-US" sz="2800" b="1" i="1" dirty="0" smtClean="0"/>
              <a:t>Denial of Suffering…</a:t>
            </a:r>
          </a:p>
          <a:p>
            <a:pPr algn="ctr"/>
            <a:r>
              <a:rPr lang="en-US" sz="2800" b="1" i="1" dirty="0" smtClean="0"/>
              <a:t> </a:t>
            </a:r>
            <a:endParaRPr lang="en-US" sz="2800" dirty="0" smtClean="0"/>
          </a:p>
          <a:p>
            <a:pPr algn="ctr"/>
            <a:endParaRPr lang="en-US" sz="3600" dirty="0" smtClean="0"/>
          </a:p>
          <a:p>
            <a:pPr algn="ctr"/>
            <a:endParaRPr lang="en-US" sz="3600" dirty="0" smtClean="0"/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576"/>
            <a:ext cx="8042276" cy="1336956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The Environment</a:t>
            </a: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752600"/>
            <a:ext cx="3654432" cy="38508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58674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Compassion for the Earth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ainfore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1447800"/>
            <a:ext cx="5156584" cy="1383699"/>
          </a:xfrm>
        </p:spPr>
      </p:pic>
      <p:pic>
        <p:nvPicPr>
          <p:cNvPr id="5" name="Picture 4" descr="brazil-Rainforest Destruc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057" y="2991874"/>
            <a:ext cx="6443543" cy="386612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2400" dirty="0" smtClean="0"/>
              <a:t>Animal Agriculture is Harmful to the Environment</a:t>
            </a:r>
          </a:p>
          <a:p>
            <a:pPr algn="ctr">
              <a:spcAft>
                <a:spcPts val="1200"/>
              </a:spcAft>
            </a:pPr>
            <a:r>
              <a:rPr lang="en-US" sz="3600" dirty="0" smtClean="0"/>
              <a:t>Rain Forest Devastation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forestation causes 2000- 2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" y="1665876"/>
            <a:ext cx="4558339" cy="49635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00600" y="4343400"/>
            <a:ext cx="434340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80% of World Deforestation </a:t>
            </a:r>
          </a:p>
          <a:p>
            <a:r>
              <a:rPr lang="en-US" b="1" dirty="0" smtClean="0"/>
              <a:t>is because of Animal Agriculture</a:t>
            </a:r>
            <a:r>
              <a:rPr lang="en-US" dirty="0" smtClean="0"/>
              <a:t> </a:t>
            </a:r>
          </a:p>
          <a:p>
            <a:r>
              <a:rPr lang="en-US" sz="1300" dirty="0" smtClean="0"/>
              <a:t>					         </a:t>
            </a:r>
            <a:r>
              <a:rPr lang="en-US" sz="1000" dirty="0" smtClean="0"/>
              <a:t>David Pimentel, PhD </a:t>
            </a:r>
          </a:p>
          <a:p>
            <a:r>
              <a:rPr lang="en-US" sz="1000" dirty="0" smtClean="0"/>
              <a:t>				          Cornell University Researcher</a:t>
            </a: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 smtClean="0"/>
              <a:t>Animal Agriculture is Harmful to the Environment</a:t>
            </a:r>
          </a:p>
          <a:p>
            <a:pPr algn="ctr">
              <a:spcAft>
                <a:spcPts val="600"/>
              </a:spcAft>
            </a:pPr>
            <a:r>
              <a:rPr lang="en-US" sz="2800" b="1" dirty="0" smtClean="0"/>
              <a:t>Our Diet and Deforestation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2686853"/>
            <a:ext cx="41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80% of Rain Forest Deforestation </a:t>
            </a:r>
          </a:p>
          <a:p>
            <a:r>
              <a:rPr lang="en-US" b="1" dirty="0" smtClean="0"/>
              <a:t>in Brazil is due to Cattle Ranching</a:t>
            </a:r>
          </a:p>
          <a:p>
            <a:r>
              <a:rPr lang="en-US" sz="1000" dirty="0" smtClean="0"/>
              <a:t>						Holly Gibbs, PhD 		       		  </a:t>
            </a:r>
          </a:p>
          <a:p>
            <a:r>
              <a:rPr lang="en-US" sz="1000" dirty="0" smtClean="0"/>
              <a:t>                                       Stanford University Researcher (2009)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882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US" sz="2800" dirty="0" smtClean="0"/>
              <a:t>Animal Agriculture is Harmful to the Environment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0" y="2171700"/>
            <a:ext cx="495300" cy="419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81600" y="3667779"/>
            <a:ext cx="16594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cap="small" dirty="0" smtClean="0"/>
              <a:t>55 square feet</a:t>
            </a:r>
          </a:p>
          <a:p>
            <a:r>
              <a:rPr lang="en-US" sz="1600" b="1" cap="small" dirty="0" smtClean="0"/>
              <a:t>of rainforest</a:t>
            </a:r>
            <a:endParaRPr lang="en-US" sz="1600" b="1" cap="small" dirty="0"/>
          </a:p>
        </p:txBody>
      </p:sp>
      <p:sp>
        <p:nvSpPr>
          <p:cNvPr id="13" name="TextBox 12"/>
          <p:cNvSpPr txBox="1"/>
          <p:nvPr/>
        </p:nvSpPr>
        <p:spPr>
          <a:xfrm>
            <a:off x="7162800" y="3667779"/>
            <a:ext cx="16246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cap="small" dirty="0" smtClean="0"/>
              <a:t>2,500 gallons</a:t>
            </a:r>
          </a:p>
          <a:p>
            <a:r>
              <a:rPr lang="en-US" sz="1600" b="1" cap="small" dirty="0" smtClean="0"/>
              <a:t>of water</a:t>
            </a:r>
            <a:endParaRPr lang="en-US" sz="1600" b="1" cap="small" dirty="0"/>
          </a:p>
        </p:txBody>
      </p:sp>
      <p:sp>
        <p:nvSpPr>
          <p:cNvPr id="14" name="TextBox 13"/>
          <p:cNvSpPr txBox="1"/>
          <p:nvPr/>
        </p:nvSpPr>
        <p:spPr>
          <a:xfrm>
            <a:off x="3429000" y="3667779"/>
            <a:ext cx="12250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cap="small" dirty="0" smtClean="0"/>
              <a:t>12 pounds</a:t>
            </a:r>
          </a:p>
          <a:p>
            <a:r>
              <a:rPr lang="en-US" sz="1600" b="1" cap="small" dirty="0" smtClean="0"/>
              <a:t>of grain</a:t>
            </a:r>
            <a:endParaRPr lang="en-US" sz="1600" b="1" cap="smal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5257800"/>
            <a:ext cx="3297844" cy="631805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6" name="TextBox 15"/>
          <p:cNvSpPr txBox="1"/>
          <p:nvPr/>
        </p:nvSpPr>
        <p:spPr>
          <a:xfrm>
            <a:off x="4191000" y="4520624"/>
            <a:ext cx="33009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cap="small" dirty="0" smtClean="0"/>
              <a:t>Make a difference 3 times a day</a:t>
            </a:r>
          </a:p>
          <a:p>
            <a:pPr algn="ctr"/>
            <a:r>
              <a:rPr lang="en-US" sz="1600" b="1" cap="small" dirty="0" smtClean="0"/>
              <a:t>Shift to a plant-based diet</a:t>
            </a:r>
            <a:endParaRPr lang="en-US" sz="1600" b="1" cap="small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2057400"/>
            <a:ext cx="5583756" cy="14790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21" y="1752600"/>
            <a:ext cx="2428829" cy="1991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g lago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95400"/>
            <a:ext cx="6553200" cy="3815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5181600"/>
            <a:ext cx="76009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The Animals we raise to eat far outnumber us.  </a:t>
            </a:r>
          </a:p>
          <a:p>
            <a:pPr algn="ctr"/>
            <a:r>
              <a:rPr lang="en-US" i="1" dirty="0" smtClean="0"/>
              <a:t>9.7 Billion land animals killed for food in 2000 in US </a:t>
            </a:r>
            <a:r>
              <a:rPr lang="en-US" dirty="0" smtClean="0"/>
              <a:t>(USDA) </a:t>
            </a:r>
          </a:p>
          <a:p>
            <a:pPr algn="ctr">
              <a:spcBef>
                <a:spcPts val="1200"/>
              </a:spcBef>
            </a:pPr>
            <a:r>
              <a:rPr lang="en-US" sz="2200" b="1" dirty="0" smtClean="0"/>
              <a:t>We Aren’t Managing the Waste Products They Produce </a:t>
            </a:r>
          </a:p>
          <a:p>
            <a:pPr algn="ctr">
              <a:spcBef>
                <a:spcPts val="1200"/>
              </a:spcBef>
            </a:pPr>
            <a:r>
              <a:rPr lang="en-US" sz="2200" b="1" dirty="0" smtClean="0"/>
              <a:t>Animal Agriculture is Polluting our World.</a:t>
            </a:r>
            <a:endParaRPr lang="en-US" sz="22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US" sz="3600" dirty="0" smtClean="0"/>
              <a:t>Animal Agriculture </a:t>
            </a:r>
          </a:p>
          <a:p>
            <a:pPr algn="ctr"/>
            <a:r>
              <a:rPr lang="en-US" sz="3600" dirty="0" smtClean="0"/>
              <a:t>Is Harmful to the Environment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45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600" dirty="0" smtClean="0"/>
              <a:t>Why do We Eat Animal Flesh           </a:t>
            </a:r>
            <a:br>
              <a:rPr lang="en-US" sz="3600" dirty="0" smtClean="0"/>
            </a:br>
            <a:r>
              <a:rPr lang="en-US" sz="3600" dirty="0" smtClean="0"/>
              <a:t>and their Secretions?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6764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52400" y="1444532"/>
            <a:ext cx="89916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cap="all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	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Culture &amp; Social Pressure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pPr>
              <a:buFont typeface="Arial"/>
              <a:buChar char="•"/>
            </a:pP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	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We Like the Way Animals Taste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Belief: It is Needed for Health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Belief: Animals are for Food &amp; our Use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cs typeface="News Gothic MT"/>
              </a:rPr>
              <a:t>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Denial of Suffering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382" y="1752600"/>
            <a:ext cx="2638018" cy="2039970"/>
          </a:xfrm>
          <a:prstGeom prst="rect">
            <a:avLst/>
          </a:prstGeom>
          <a:effectLst>
            <a:softEdge rad="2921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1642592"/>
            <a:ext cx="5791200" cy="1329208"/>
          </a:xfrm>
          <a:ln w="19050" cap="rnd">
            <a:noFill/>
            <a:bevel/>
          </a:ln>
          <a:effectLst>
            <a:outerShdw blurRad="63500" dir="13500000" sx="0" sy="0" kx="2700000" rotWithShape="0">
              <a:srgbClr val="000000"/>
            </a:outerShdw>
          </a:effectLst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b="1" dirty="0" smtClean="0"/>
              <a:t>	</a:t>
            </a:r>
            <a:r>
              <a:rPr lang="en-US" sz="1800" b="1" i="1" dirty="0" smtClean="0">
                <a:solidFill>
                  <a:schemeClr val="tx1"/>
                </a:solidFill>
              </a:rPr>
              <a:t>The Production of Beef in America uses far more Water from the Ogallala Aquifer than the Production of All Fruits and Vegetables Combined…</a:t>
            </a:r>
          </a:p>
          <a:p>
            <a:pPr>
              <a:buNone/>
            </a:pPr>
            <a:endParaRPr lang="en-US" sz="1800" b="1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US" sz="2000" dirty="0" smtClean="0"/>
              <a:t>Animal Agriculture is Harmful to the Environment</a:t>
            </a:r>
          </a:p>
          <a:p>
            <a:pPr algn="ctr"/>
            <a:r>
              <a:rPr lang="en-US" sz="3600" dirty="0" smtClean="0"/>
              <a:t>Water Use from Animal Agriculture</a:t>
            </a:r>
            <a:endParaRPr lang="en-US" sz="3600" dirty="0"/>
          </a:p>
        </p:txBody>
      </p:sp>
      <p:pic>
        <p:nvPicPr>
          <p:cNvPr id="9" name="Picture 8" descr="ogallala 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83" y="1642592"/>
            <a:ext cx="3266492" cy="48344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70175" y="2971800"/>
            <a:ext cx="5445225" cy="2923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To Produce One lb of:  </a:t>
            </a:r>
          </a:p>
          <a:p>
            <a:r>
              <a:rPr lang="en-US" dirty="0" smtClean="0"/>
              <a:t>	Steak:                            2,500 gallons </a:t>
            </a:r>
          </a:p>
          <a:p>
            <a:r>
              <a:rPr lang="en-US" dirty="0" smtClean="0"/>
              <a:t>	Pork:                              1,600 gallons </a:t>
            </a:r>
          </a:p>
          <a:p>
            <a:r>
              <a:rPr lang="en-US" dirty="0" smtClean="0"/>
              <a:t>	Lettuce, Wheat, </a:t>
            </a:r>
          </a:p>
          <a:p>
            <a:r>
              <a:rPr lang="en-US" dirty="0" smtClean="0"/>
              <a:t>	Tomatoes, or Potatoes:     ≤ 25 gallons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000" b="1" dirty="0" smtClean="0"/>
              <a:t>Water needed to produce daily diet:</a:t>
            </a:r>
          </a:p>
          <a:p>
            <a:r>
              <a:rPr lang="en-US" dirty="0" smtClean="0"/>
              <a:t>Average American meat-eater:   4,000 gallons</a:t>
            </a:r>
          </a:p>
          <a:p>
            <a:r>
              <a:rPr lang="en-US" dirty="0" smtClean="0"/>
              <a:t>Average Vegan:                             300 gallons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0"/>
            <a:ext cx="8042276" cy="654424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We Can Make Better Use of Our Land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09800"/>
            <a:ext cx="899160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en-US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  </a:t>
            </a:r>
            <a:r>
              <a:rPr lang="en-US" b="1" dirty="0" smtClean="0"/>
              <a:t>Amount of Land Needed to Feed: </a:t>
            </a:r>
          </a:p>
          <a:p>
            <a:r>
              <a:rPr lang="en-US" dirty="0" smtClean="0"/>
              <a:t>             1 Vegan for a Year:                </a:t>
            </a:r>
            <a:r>
              <a:rPr lang="en-US" b="1" dirty="0" smtClean="0"/>
              <a:t>1/6 acre</a:t>
            </a:r>
          </a:p>
          <a:p>
            <a:r>
              <a:rPr lang="en-US" dirty="0" smtClean="0"/>
              <a:t>             1 Meat-Eater for a Year:        </a:t>
            </a:r>
            <a:r>
              <a:rPr lang="en-US" b="1" dirty="0" smtClean="0"/>
              <a:t>2.5 acres   </a:t>
            </a:r>
            <a:r>
              <a:rPr lang="en-US" sz="1400" b="1" dirty="0" smtClean="0"/>
              <a:t>(about 15 times as much)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9600" y="484129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n>
                  <a:solidFill>
                    <a:srgbClr val="C00000"/>
                  </a:solidFill>
                </a:ln>
                <a:solidFill>
                  <a:srgbClr val="6B0000"/>
                </a:solidFill>
              </a:rPr>
              <a:t>1.02 Billion People in this World are Living in Hunger</a:t>
            </a:r>
            <a:endParaRPr lang="en-US" sz="2400" dirty="0">
              <a:ln>
                <a:solidFill>
                  <a:srgbClr val="C00000"/>
                </a:solidFill>
              </a:ln>
              <a:solidFill>
                <a:srgbClr val="6B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371600"/>
            <a:ext cx="9169819" cy="199651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Animal Agriculture is Harmful to the Environment</a:t>
            </a:r>
          </a:p>
          <a:p>
            <a:pPr algn="ctr"/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80% of U.S. Agricultural Land </a:t>
            </a:r>
          </a:p>
          <a:p>
            <a:pPr algn="ctr"/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Used for Feed Grains for Animal Farms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1295400" y="556260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"Earth provides enough to satisfy every man’s need, </a:t>
            </a:r>
          </a:p>
          <a:p>
            <a:r>
              <a:rPr lang="en-US" dirty="0" smtClean="0"/>
              <a:t> but not every man’s greed.”  </a:t>
            </a:r>
            <a:r>
              <a:rPr lang="en-US" i="1" dirty="0" smtClean="0"/>
              <a:t>- Mahatma </a:t>
            </a:r>
            <a:r>
              <a:rPr lang="en-US" i="1" dirty="0" err="1" smtClean="0"/>
              <a:t>Ghandi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72200"/>
            <a:ext cx="9220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/>
              <a:t>In 2002, more than 1/3 of all fossil fuels produced in the United States was used to raise animals</a:t>
            </a:r>
          </a:p>
          <a:p>
            <a:r>
              <a:rPr lang="en-US" sz="1600" b="1" dirty="0" smtClean="0"/>
              <a:t>														</a:t>
            </a:r>
            <a:r>
              <a:rPr lang="en-US" sz="1200" b="1" dirty="0" smtClean="0"/>
              <a:t>E</a:t>
            </a:r>
            <a:r>
              <a:rPr lang="en-US" sz="1200" dirty="0" smtClean="0"/>
              <a:t>/The Environmental Magazine    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240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 smtClean="0"/>
              <a:t>Animal Agriculture is Harmful to the Environment</a:t>
            </a:r>
          </a:p>
          <a:p>
            <a:pPr algn="ctr"/>
            <a:r>
              <a:rPr lang="en-US" sz="2400" b="1" dirty="0" smtClean="0"/>
              <a:t>Producing Animal Foods </a:t>
            </a:r>
          </a:p>
          <a:p>
            <a:pPr algn="ctr"/>
            <a:r>
              <a:rPr lang="en-US" sz="2400" b="1" dirty="0" smtClean="0"/>
              <a:t>Requires Immense Quantities of Petroleum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1981200" y="4601795"/>
            <a:ext cx="708660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/>
              <a:t>                   </a:t>
            </a:r>
            <a:r>
              <a:rPr lang="en-US" sz="1400" b="1" dirty="0" smtClean="0"/>
              <a:t>To Produce 1 Calorie of Protein:</a:t>
            </a:r>
          </a:p>
          <a:p>
            <a:r>
              <a:rPr lang="en-US" sz="1400" b="1" dirty="0" smtClean="0"/>
              <a:t>                     	</a:t>
            </a:r>
            <a:r>
              <a:rPr lang="en-US" sz="1400" dirty="0" smtClean="0"/>
              <a:t>Soybeans                  </a:t>
            </a:r>
            <a:r>
              <a:rPr lang="en-US" sz="1400" b="1" dirty="0" smtClean="0"/>
              <a:t>2 Calories of Petroleum</a:t>
            </a:r>
            <a:endParaRPr lang="en-US" sz="1400" dirty="0" smtClean="0"/>
          </a:p>
          <a:p>
            <a:r>
              <a:rPr lang="en-US" sz="1400" dirty="0" smtClean="0"/>
              <a:t>                     	Wheat and Corn        </a:t>
            </a:r>
            <a:r>
              <a:rPr lang="en-US" sz="1400" b="1" dirty="0" smtClean="0"/>
              <a:t>3 Calories of</a:t>
            </a:r>
            <a:r>
              <a:rPr lang="en-US" sz="1400" dirty="0" smtClean="0"/>
              <a:t> </a:t>
            </a:r>
            <a:r>
              <a:rPr lang="en-US" sz="1400" b="1" dirty="0" smtClean="0"/>
              <a:t>Petroleum </a:t>
            </a:r>
            <a:endParaRPr lang="en-US" sz="1400" dirty="0" smtClean="0"/>
          </a:p>
          <a:p>
            <a:r>
              <a:rPr lang="en-US" sz="1400" dirty="0" smtClean="0"/>
              <a:t>                     	Beef                        </a:t>
            </a:r>
            <a:r>
              <a:rPr lang="en-US" sz="1400" b="1" dirty="0" smtClean="0"/>
              <a:t>54 Calories of</a:t>
            </a:r>
            <a:r>
              <a:rPr lang="en-US" sz="1400" dirty="0" smtClean="0"/>
              <a:t> </a:t>
            </a:r>
            <a:r>
              <a:rPr lang="en-US" sz="1400" b="1" dirty="0" smtClean="0"/>
              <a:t>Petroleum</a:t>
            </a:r>
            <a:endParaRPr lang="en-US" sz="1400" dirty="0" smtClean="0"/>
          </a:p>
          <a:p>
            <a:pPr algn="ctr"/>
            <a:endParaRPr lang="en-US" dirty="0" smtClean="0"/>
          </a:p>
          <a:p>
            <a:pPr algn="ctr"/>
            <a:r>
              <a:rPr lang="en-US" i="1" dirty="0" smtClean="0"/>
              <a:t>.</a:t>
            </a:r>
            <a:endParaRPr lang="en-US" i="1" dirty="0"/>
          </a:p>
        </p:txBody>
      </p:sp>
      <p:pic>
        <p:nvPicPr>
          <p:cNvPr id="10" name="Picture 9" descr="Petroleeum refinery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828800"/>
            <a:ext cx="3668357" cy="2514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366645"/>
            <a:ext cx="9144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b="1" i="1" dirty="0" smtClean="0"/>
              <a:t>Animal Agriculture Contributes Disproportionately to our Consumption of Petroleum…</a:t>
            </a:r>
          </a:p>
          <a:p>
            <a:pPr>
              <a:spcAft>
                <a:spcPts val="1200"/>
              </a:spcAft>
            </a:pPr>
            <a:r>
              <a:rPr lang="en-US" sz="3200" b="1" i="1" dirty="0" smtClean="0"/>
              <a:t>   Our Cost: </a:t>
            </a:r>
          </a:p>
          <a:p>
            <a:r>
              <a:rPr lang="en-US" dirty="0" smtClean="0"/>
              <a:t> 	      </a:t>
            </a:r>
            <a:r>
              <a:rPr lang="en-US" sz="2000" b="1" dirty="0" smtClean="0">
                <a:solidFill>
                  <a:srgbClr val="FF0000"/>
                </a:solidFill>
              </a:rPr>
              <a:t>Air and Water Pollution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 	     Global Warming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		Wars driven by Conflict over 		</a:t>
            </a:r>
            <a:r>
              <a:rPr lang="en-US" sz="2000" dirty="0" smtClean="0">
                <a:latin typeface="Wingdings"/>
                <a:ea typeface="Wingdings"/>
                <a:cs typeface="Wingdings"/>
              </a:rPr>
              <a:t>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		Dwindling Petroleum Reserves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 flipH="1">
            <a:off x="304800" y="4267200"/>
            <a:ext cx="2438400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 smtClean="0"/>
              <a:t>If Americans were to reduce meat consumption by just 20 percent it would be as if we all switched from a standard sedan—a Camry, say—to the ultra-efficient Prius.”</a:t>
            </a:r>
          </a:p>
          <a:p>
            <a:r>
              <a:rPr lang="en-US" sz="1000" i="1" dirty="0" smtClean="0"/>
              <a:t>New York Times Article 2008 </a:t>
            </a:r>
            <a:endParaRPr lang="en-US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447800"/>
            <a:ext cx="4508285" cy="497706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z="3600" dirty="0" smtClean="0"/>
              <a:t>          Beauty Beneath The Waves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3600" dirty="0" smtClean="0"/>
              <a:t>          </a:t>
            </a:r>
          </a:p>
          <a:p>
            <a:pPr algn="ctr">
              <a:spcBef>
                <a:spcPts val="600"/>
              </a:spcBef>
            </a:pPr>
            <a:r>
              <a:rPr lang="en-US" sz="3600" dirty="0" smtClean="0"/>
              <a:t>Beauty Beneath The Waves</a:t>
            </a:r>
          </a:p>
          <a:p>
            <a:pPr>
              <a:spcBef>
                <a:spcPts val="600"/>
              </a:spcBef>
            </a:pPr>
            <a:r>
              <a:rPr lang="en-US" sz="1400" b="1" dirty="0" smtClean="0"/>
              <a:t>                    Coral reefs are home to more than 25% of all known Marine Fish Species </a:t>
            </a:r>
          </a:p>
          <a:p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65152" cy="5150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4226510"/>
            <a:ext cx="4184840" cy="2631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 smtClean="0"/>
              <a:t>Commercial Fishing:</a:t>
            </a:r>
          </a:p>
          <a:p>
            <a:r>
              <a:rPr lang="en-US" sz="1600" b="1" dirty="0" smtClean="0"/>
              <a:t>	</a:t>
            </a:r>
            <a:r>
              <a:rPr lang="en-US" sz="1600" b="1" i="1" dirty="0" smtClean="0"/>
              <a:t>Kills Hundreds of Billions </a:t>
            </a:r>
          </a:p>
          <a:p>
            <a:r>
              <a:rPr lang="en-US" sz="1600" b="1" i="1" dirty="0" smtClean="0"/>
              <a:t>	of Sea Life every Year</a:t>
            </a:r>
          </a:p>
          <a:p>
            <a:endParaRPr lang="en-US" sz="1600" b="1" i="1" dirty="0" smtClean="0"/>
          </a:p>
          <a:p>
            <a:r>
              <a:rPr lang="en-US" sz="1600" b="1" i="1" dirty="0" smtClean="0"/>
              <a:t>	Has decimated our </a:t>
            </a:r>
          </a:p>
          <a:p>
            <a:r>
              <a:rPr lang="en-US" sz="1600" b="1" i="1" dirty="0" smtClean="0"/>
              <a:t>	Ocean Ecosystems</a:t>
            </a:r>
          </a:p>
          <a:p>
            <a:endParaRPr lang="en-US" sz="1600" b="1" i="1" dirty="0" smtClean="0"/>
          </a:p>
          <a:p>
            <a:r>
              <a:rPr lang="en-US" sz="1600" b="1" i="1" dirty="0" smtClean="0"/>
              <a:t>	90 % of Large Fish Populations 	Exterminated </a:t>
            </a:r>
            <a:r>
              <a:rPr lang="en-US" sz="1400" b="1" i="1" dirty="0" smtClean="0"/>
              <a:t>in the past 50 years</a:t>
            </a:r>
          </a:p>
          <a:p>
            <a:r>
              <a:rPr lang="en-US" sz="1600" b="1" dirty="0" smtClean="0"/>
              <a:t> </a:t>
            </a:r>
          </a:p>
          <a:p>
            <a:endParaRPr lang="en-US" sz="16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4648200" y="1295400"/>
            <a:ext cx="419408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i="1" dirty="0" smtClean="0"/>
          </a:p>
          <a:p>
            <a:r>
              <a:rPr lang="en-US" sz="1200" i="1" dirty="0" smtClean="0"/>
              <a:t> </a:t>
            </a:r>
          </a:p>
          <a:p>
            <a:r>
              <a:rPr lang="en-US" sz="1600" b="1" dirty="0" smtClean="0"/>
              <a:t>27% of World's Coral Reefs Already Lost</a:t>
            </a:r>
          </a:p>
          <a:p>
            <a:r>
              <a:rPr lang="en-US" b="1" dirty="0" smtClean="0"/>
              <a:t> </a:t>
            </a:r>
          </a:p>
          <a:p>
            <a:r>
              <a:rPr lang="en-US" sz="1600" b="1" dirty="0" smtClean="0"/>
              <a:t>60% of World's Coral Reefs will be Destroyed over the next 30 years</a:t>
            </a:r>
            <a:endParaRPr lang="en-US" sz="1600" b="1" i="1" dirty="0" smtClean="0"/>
          </a:p>
          <a:p>
            <a:r>
              <a:rPr lang="en-US" sz="1200" i="1" dirty="0" smtClean="0"/>
              <a:t>(if present rates of destruction are allowed to continue)</a:t>
            </a:r>
          </a:p>
          <a:p>
            <a:endParaRPr lang="en-US" sz="1200" b="1" i="1" dirty="0" smtClean="0"/>
          </a:p>
          <a:p>
            <a:r>
              <a:rPr lang="en-US" sz="1200" b="1" dirty="0" smtClean="0"/>
              <a:t>Coral Reefs are Home to More than 25% of All Known Marine Fish Species </a:t>
            </a:r>
          </a:p>
          <a:p>
            <a:r>
              <a:rPr lang="en-US" sz="1050" i="1" dirty="0" smtClean="0"/>
              <a:t>(they occupy &lt; ¼ of 1% of marine environment)</a:t>
            </a:r>
          </a:p>
          <a:p>
            <a:r>
              <a:rPr lang="en-US" sz="1200" b="1" dirty="0" smtClean="0"/>
              <a:t> </a:t>
            </a:r>
          </a:p>
          <a:p>
            <a:endParaRPr lang="en-US" sz="1400" b="1" dirty="0" smtClean="0"/>
          </a:p>
          <a:p>
            <a:endParaRPr lang="en-US" sz="1400" i="1" dirty="0" smtClean="0"/>
          </a:p>
          <a:p>
            <a:endParaRPr lang="en-US" sz="1400" i="1" dirty="0" smtClean="0"/>
          </a:p>
          <a:p>
            <a:endParaRPr lang="en-US" sz="1400" i="1" dirty="0" smtClean="0"/>
          </a:p>
          <a:p>
            <a:endParaRPr lang="en-US" sz="1400" i="1" dirty="0" smtClean="0"/>
          </a:p>
          <a:p>
            <a:r>
              <a:rPr lang="en-US" sz="1400" dirty="0" smtClean="0"/>
              <a:t> </a:t>
            </a:r>
            <a:endParaRPr lang="en-US" sz="1400" b="1" dirty="0"/>
          </a:p>
        </p:txBody>
      </p:sp>
      <p:pic>
        <p:nvPicPr>
          <p:cNvPr id="9" name="Picture 8" descr="Trawl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241" y="4117039"/>
            <a:ext cx="4806759" cy="274096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>
              <a:spcBef>
                <a:spcPts val="600"/>
              </a:spcBef>
            </a:pPr>
            <a:endParaRPr lang="en-US" sz="3200" dirty="0" smtClean="0"/>
          </a:p>
          <a:p>
            <a:pPr algn="ctr">
              <a:spcBef>
                <a:spcPts val="600"/>
              </a:spcBef>
            </a:pPr>
            <a:r>
              <a:rPr lang="en-US" sz="3200" dirty="0" smtClean="0"/>
              <a:t>Marine Life Destruction </a:t>
            </a:r>
          </a:p>
          <a:p>
            <a:pPr algn="ctr">
              <a:spcBef>
                <a:spcPts val="600"/>
              </a:spcBef>
            </a:pPr>
            <a:r>
              <a:rPr lang="en-US" sz="1700" b="1" dirty="0" smtClean="0"/>
              <a:t>Half the Fish Caught are Wasted to Grow Billions of Animals Big and Fat Profitably</a:t>
            </a:r>
          </a:p>
          <a:p>
            <a:pPr algn="ctr"/>
            <a:endParaRPr lang="en-US" sz="32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25520" y="638788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endParaRPr lang="en-US" sz="1600" b="1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1"/>
            <a:ext cx="4337240" cy="29740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627168"/>
            <a:ext cx="4953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(It takes 5 lbs of Wild Ocean Fish to produce 1lb of Farmed Shrimp or Fish)</a:t>
            </a:r>
            <a:endParaRPr lang="en-US" sz="9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1981200"/>
            <a:ext cx="2971800" cy="4648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en-U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Have a Will to Live</a:t>
            </a:r>
          </a:p>
          <a:p>
            <a:pPr>
              <a:buNone/>
            </a:pPr>
            <a:r>
              <a:rPr lang="en-U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Experience Pain</a:t>
            </a:r>
          </a:p>
          <a:p>
            <a:pPr>
              <a:buNone/>
            </a:pPr>
            <a:r>
              <a:rPr lang="en-U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Experience Fear</a:t>
            </a:r>
          </a:p>
          <a:p>
            <a:pPr>
              <a:buNone/>
            </a:pPr>
            <a:r>
              <a:rPr lang="en-U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Experience Trauma</a:t>
            </a:r>
          </a:p>
          <a:p>
            <a:pPr>
              <a:buNone/>
            </a:pPr>
            <a:r>
              <a:rPr lang="en-U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Know Love</a:t>
            </a:r>
          </a:p>
          <a:p>
            <a:pPr>
              <a:buNone/>
            </a:pPr>
            <a:r>
              <a:rPr lang="en-U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Experience Joy</a:t>
            </a:r>
          </a:p>
          <a:p>
            <a:pPr>
              <a:buNone/>
            </a:pPr>
            <a:r>
              <a:rPr lang="en-U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Can be Playful</a:t>
            </a:r>
          </a:p>
          <a:p>
            <a:pPr>
              <a:buNone/>
            </a:pPr>
            <a:r>
              <a:rPr lang="en-U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Are Maternal</a:t>
            </a:r>
          </a:p>
          <a:p>
            <a:pPr>
              <a:buNone/>
            </a:pPr>
            <a:r>
              <a:rPr lang="en-U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Are Social</a:t>
            </a:r>
            <a:endParaRPr lang="en-US" sz="1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6000700" cy="4624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0700" y="1447800"/>
            <a:ext cx="314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b="1" cap="smal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Like Us, Animals:</a:t>
            </a:r>
            <a:endParaRPr lang="en-US" b="1" cap="small" dirty="0" smtClean="0">
              <a:ln>
                <a:solidFill>
                  <a:schemeClr val="tx1"/>
                </a:solidFill>
              </a:ln>
              <a:latin typeface="+mj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US" sz="3600" dirty="0" smtClean="0"/>
              <a:t>Animals are Sentient Beings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3200"/>
            <a:ext cx="2651125" cy="2133600"/>
          </a:xfrm>
        </p:spPr>
        <p:txBody>
          <a:bodyPr/>
          <a:lstStyle/>
          <a:p>
            <a:r>
              <a:rPr lang="en-US" dirty="0" smtClean="0">
                <a:solidFill>
                  <a:srgbClr val="0D0D0D"/>
                </a:solidFill>
              </a:rPr>
              <a:t>A Kiss from Mama</a:t>
            </a:r>
            <a:endParaRPr lang="en-US" dirty="0">
              <a:solidFill>
                <a:srgbClr val="0D0D0D"/>
              </a:solidFill>
            </a:endParaRPr>
          </a:p>
        </p:txBody>
      </p:sp>
      <p:pic>
        <p:nvPicPr>
          <p:cNvPr id="4" name="Picture 4" descr="a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2027" y="869576"/>
            <a:ext cx="3881973" cy="598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US" sz="3600" dirty="0" smtClean="0"/>
              <a:t>Animals are Sentient Beings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209800"/>
            <a:ext cx="2438400" cy="1550874"/>
          </a:xfrm>
        </p:spPr>
        <p:txBody>
          <a:bodyPr/>
          <a:lstStyle/>
          <a:p>
            <a:r>
              <a:rPr lang="en-US" dirty="0" smtClean="0">
                <a:solidFill>
                  <a:srgbClr val="0D0D0D"/>
                </a:solidFill>
              </a:rPr>
              <a:t>Best </a:t>
            </a:r>
            <a:br>
              <a:rPr lang="en-US" dirty="0" smtClean="0">
                <a:solidFill>
                  <a:srgbClr val="0D0D0D"/>
                </a:solidFill>
              </a:rPr>
            </a:br>
            <a:r>
              <a:rPr lang="en-US" dirty="0" smtClean="0">
                <a:solidFill>
                  <a:srgbClr val="0D0D0D"/>
                </a:solidFill>
              </a:rPr>
              <a:t>Friends</a:t>
            </a:r>
            <a:endParaRPr lang="en-US" dirty="0">
              <a:solidFill>
                <a:srgbClr val="0D0D0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6127026" cy="459887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US" sz="3600" dirty="0" smtClean="0"/>
              <a:t>Animals are Sentient Beings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5638800"/>
            <a:ext cx="6019801" cy="762000"/>
          </a:xfrm>
        </p:spPr>
        <p:txBody>
          <a:bodyPr/>
          <a:lstStyle/>
          <a:p>
            <a:pPr eaLnBrk="1" hangingPunct="1"/>
            <a:r>
              <a:rPr lang="es-ES" dirty="0" smtClean="0">
                <a:solidFill>
                  <a:srgbClr val="0D0D0D"/>
                </a:solidFill>
              </a:rPr>
              <a:t>Elephant Joy</a:t>
            </a:r>
            <a:endParaRPr lang="es-ES" dirty="0">
              <a:solidFill>
                <a:srgbClr val="0D0D0D"/>
              </a:solidFill>
            </a:endParaRPr>
          </a:p>
        </p:txBody>
      </p:sp>
      <p:pic>
        <p:nvPicPr>
          <p:cNvPr id="66564" name="Picture 4" descr="a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914400"/>
            <a:ext cx="6020107" cy="459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US" sz="3600" dirty="0" smtClean="0"/>
              <a:t>Animals are Sentient Beings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45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600" dirty="0" smtClean="0"/>
              <a:t>Why do We Eat Animal Flesh </a:t>
            </a:r>
            <a:br>
              <a:rPr lang="en-US" sz="3600" dirty="0" smtClean="0"/>
            </a:br>
            <a:r>
              <a:rPr lang="en-US" sz="3600" dirty="0" smtClean="0"/>
              <a:t>and their Secretions?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6764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52400" y="1444532"/>
            <a:ext cx="89916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cap="all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	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b="1" dirty="0" smtClean="0"/>
              <a:t>Culture &amp; Social Pressure</a:t>
            </a:r>
            <a:endParaRPr lang="en-US" sz="2400" b="1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pPr>
              <a:buFont typeface="Arial"/>
              <a:buChar char="•"/>
            </a:pP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	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We Like the Way Animals Taste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Belief: It is Needed for Health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Belief: Animals are for Food &amp; our Use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cs typeface="News Gothic MT"/>
              </a:rPr>
              <a:t>   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cs typeface="News Gothic MT"/>
              </a:rPr>
              <a:t>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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</a:rPr>
              <a:t> </a:t>
            </a:r>
            <a:r>
              <a:rPr lang="en-US" sz="2400" dirty="0" smtClean="0"/>
              <a:t>Denial of Suffering</a:t>
            </a:r>
            <a:endParaRPr lang="en-US" sz="2400" dirty="0" smtClean="0">
              <a:ln>
                <a:solidFill>
                  <a:schemeClr val="tx1"/>
                </a:solidFill>
              </a:ln>
              <a:cs typeface="News Gothic M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382" y="1752600"/>
            <a:ext cx="2638018" cy="2039970"/>
          </a:xfrm>
          <a:prstGeom prst="rect">
            <a:avLst/>
          </a:prstGeom>
          <a:effectLst>
            <a:softEdge rad="2921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5638800"/>
            <a:ext cx="6019801" cy="762000"/>
          </a:xfrm>
        </p:spPr>
        <p:txBody>
          <a:bodyPr/>
          <a:lstStyle/>
          <a:p>
            <a:pPr eaLnBrk="1" hangingPunct="1"/>
            <a:r>
              <a:rPr lang="es-ES" dirty="0" smtClean="0">
                <a:solidFill>
                  <a:srgbClr val="0D0D0D"/>
                </a:solidFill>
              </a:rPr>
              <a:t>Peaceful Coexistence</a:t>
            </a:r>
            <a:endParaRPr lang="es-ES" dirty="0">
              <a:solidFill>
                <a:srgbClr val="0D0D0D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US" sz="3600" dirty="0" smtClean="0"/>
              <a:t>Animals are Sentient Beings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914400"/>
            <a:ext cx="6273800" cy="43307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US" sz="3600" dirty="0" smtClean="0"/>
              <a:t>Animals are Sentient Beings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7766870" cy="44359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95600" y="5943600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defRPr/>
            </a:pPr>
            <a:r>
              <a:rPr lang="en-US" sz="3600" dirty="0" smtClean="0">
                <a:solidFill>
                  <a:srgbClr val="0D0D0D"/>
                </a:solidFill>
              </a:rPr>
              <a:t>Love</a:t>
            </a:r>
            <a:endParaRPr lang="en-US" sz="3600" dirty="0">
              <a:solidFill>
                <a:srgbClr val="0D0D0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857500"/>
            <a:ext cx="4343400" cy="685800"/>
          </a:xfrm>
        </p:spPr>
        <p:txBody>
          <a:bodyPr/>
          <a:lstStyle/>
          <a:p>
            <a:r>
              <a:rPr lang="en-US" dirty="0" smtClean="0">
                <a:solidFill>
                  <a:srgbClr val="0D0D0D"/>
                </a:solidFill>
              </a:rPr>
              <a:t>Tenderness</a:t>
            </a:r>
            <a:endParaRPr lang="en-US" dirty="0">
              <a:solidFill>
                <a:srgbClr val="0D0D0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914400"/>
            <a:ext cx="4572000" cy="641237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US" sz="3600" dirty="0" smtClean="0"/>
              <a:t>Animals are Sentient Beings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24" y="5749644"/>
            <a:ext cx="8042276" cy="1336956"/>
          </a:xfrm>
        </p:spPr>
        <p:txBody>
          <a:bodyPr/>
          <a:lstStyle/>
          <a:p>
            <a:r>
              <a:rPr lang="en-US" dirty="0" smtClean="0">
                <a:solidFill>
                  <a:srgbClr val="0D0D0D"/>
                </a:solidFill>
              </a:rPr>
              <a:t>Suffering</a:t>
            </a:r>
            <a:br>
              <a:rPr lang="en-US" dirty="0" smtClean="0">
                <a:solidFill>
                  <a:srgbClr val="0D0D0D"/>
                </a:solidFill>
              </a:rPr>
            </a:br>
            <a:r>
              <a:rPr lang="en-US" sz="3600" dirty="0" smtClean="0">
                <a:solidFill>
                  <a:srgbClr val="0D0D0D"/>
                </a:solidFill>
              </a:rPr>
              <a:t> Mental and Physical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4" name="Content Placeholder 3" descr="suffering monke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412" y="914400"/>
            <a:ext cx="6350000" cy="42291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US" sz="3600" dirty="0" smtClean="0"/>
              <a:t>Animals are Sentient Beings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22572"/>
            <a:ext cx="8042276" cy="1336956"/>
          </a:xfrm>
        </p:spPr>
        <p:txBody>
          <a:bodyPr/>
          <a:lstStyle/>
          <a:p>
            <a:r>
              <a:rPr lang="en-US" sz="3200" dirty="0" smtClean="0">
                <a:solidFill>
                  <a:srgbClr val="0D0D0D"/>
                </a:solidFill>
              </a:rPr>
              <a:t>Innocence Deserves our Protection</a:t>
            </a:r>
            <a:endParaRPr lang="en-US" sz="3200" dirty="0">
              <a:solidFill>
                <a:srgbClr val="0D0D0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14400"/>
            <a:ext cx="8275853" cy="51766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US" sz="3600" dirty="0" smtClean="0"/>
              <a:t>Animals are Sentient Beings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US" sz="3600" dirty="0" smtClean="0"/>
              <a:t>Animals are Sentient Beings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0" y="1143000"/>
            <a:ext cx="9144000" cy="52681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None/>
            </a:pPr>
            <a:r>
              <a:rPr lang="en-US" sz="3200" dirty="0" smtClean="0">
                <a:solidFill>
                  <a:schemeClr val="tx2"/>
                </a:solidFill>
              </a:rPr>
              <a:t>To Be Our Food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3200" dirty="0" smtClean="0">
                <a:solidFill>
                  <a:schemeClr val="tx2"/>
                </a:solidFill>
              </a:rPr>
              <a:t>Is Not The Purpose Of Animals</a:t>
            </a:r>
          </a:p>
          <a:p>
            <a:pPr algn="ctr">
              <a:spcAft>
                <a:spcPts val="600"/>
              </a:spcAft>
              <a:buNone/>
            </a:pPr>
            <a:endParaRPr lang="en-US" sz="3200" dirty="0" smtClean="0"/>
          </a:p>
          <a:p>
            <a:pPr algn="ctr">
              <a:lnSpc>
                <a:spcPct val="150000"/>
              </a:lnSpc>
              <a:buNone/>
            </a:pPr>
            <a:endParaRPr lang="en-US" sz="4000" dirty="0" smtClean="0"/>
          </a:p>
          <a:p>
            <a:pPr algn="ctr">
              <a:lnSpc>
                <a:spcPct val="150000"/>
              </a:lnSpc>
              <a:buNone/>
            </a:pPr>
            <a:endParaRPr lang="en-US" sz="4000" dirty="0" smtClean="0"/>
          </a:p>
          <a:p>
            <a:pPr algn="ctr">
              <a:lnSpc>
                <a:spcPct val="150000"/>
              </a:lnSpc>
              <a:buNone/>
            </a:pPr>
            <a:r>
              <a:rPr lang="en-US" sz="4000" dirty="0" smtClean="0"/>
              <a:t> </a:t>
            </a:r>
          </a:p>
          <a:p>
            <a:pPr algn="ctr">
              <a:lnSpc>
                <a:spcPct val="150000"/>
              </a:lnSpc>
              <a:buNone/>
            </a:pPr>
            <a:r>
              <a:rPr lang="en-US" sz="3200" b="1" dirty="0" smtClean="0">
                <a:solidFill>
                  <a:schemeClr val="tx2"/>
                </a:solidFill>
              </a:rPr>
              <a:t>Animals Have Their Own Purpose</a:t>
            </a:r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5" name="Picture 4" descr="two swa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514600"/>
            <a:ext cx="4572000" cy="3163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895600" y="2971800"/>
            <a:ext cx="3357474" cy="335747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100000"/>
                  <a:satMod val="120000"/>
                  <a:alpha val="5000"/>
                </a:schemeClr>
              </a:gs>
              <a:gs pos="69000">
                <a:schemeClr val="accent1">
                  <a:tint val="80000"/>
                  <a:shade val="100000"/>
                  <a:satMod val="15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150000"/>
                  <a:alpha val="5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71800"/>
            <a:ext cx="5029200" cy="97947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            </a:t>
            </a:r>
          </a:p>
          <a:p>
            <a:pPr>
              <a:buNone/>
            </a:pPr>
            <a:r>
              <a:rPr lang="en-US" dirty="0" smtClean="0"/>
              <a:t>                                The Universe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Oval 3"/>
          <p:cNvSpPr/>
          <p:nvPr/>
        </p:nvSpPr>
        <p:spPr>
          <a:xfrm>
            <a:off x="4256075" y="4256075"/>
            <a:ext cx="696925" cy="6969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2C7C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Box 5"/>
          <p:cNvSpPr txBox="1"/>
          <p:nvPr/>
        </p:nvSpPr>
        <p:spPr>
          <a:xfrm>
            <a:off x="4343400" y="4419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00400" y="44196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Other People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4267200" y="5486400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Animals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5257800" y="4542711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The Earth</a:t>
            </a:r>
            <a:endParaRPr lang="en-US" sz="1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2362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lvl="0" algn="ctr" defTabSz="914400">
              <a:spcBef>
                <a:spcPct val="0"/>
              </a:spcBef>
            </a:pPr>
            <a:r>
              <a:rPr lang="en-US" sz="3200" i="1" dirty="0" smtClean="0"/>
              <a:t>The Idea That Animals are Here For Our Use Is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b="1" dirty="0" smtClean="0"/>
              <a:t>Egocentric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05200" y="1981200"/>
            <a:ext cx="29521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Speciesism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9000" y="3200400"/>
            <a:ext cx="4572000" cy="21082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err="1" smtClean="0"/>
              <a:t>spe·cies·ism</a:t>
            </a:r>
            <a:r>
              <a:rPr lang="en-US" b="1" dirty="0" smtClean="0"/>
              <a:t>  </a:t>
            </a:r>
            <a:r>
              <a:rPr lang="en-US" b="1" i="1" dirty="0" smtClean="0"/>
              <a:t>noun    </a:t>
            </a:r>
          </a:p>
          <a:p>
            <a:r>
              <a:rPr lang="en-US" b="1" i="1" dirty="0" smtClean="0"/>
              <a:t>discrimination against or exploitation of animals based on the assumption that humans are superior to and more important than all other species</a:t>
            </a:r>
          </a:p>
          <a:p>
            <a:r>
              <a:rPr lang="en-US" sz="1200" b="1" i="1" dirty="0" smtClean="0"/>
              <a:t>					</a:t>
            </a:r>
          </a:p>
          <a:p>
            <a:r>
              <a:rPr lang="en-US" sz="1200" b="1" i="1" dirty="0" smtClean="0"/>
              <a:t>			</a:t>
            </a:r>
            <a:r>
              <a:rPr lang="en-US" sz="1200" dirty="0" smtClean="0"/>
              <a:t>Webster’s New World College Dictionary</a:t>
            </a:r>
          </a:p>
          <a:p>
            <a:endParaRPr lang="en-US" sz="12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81200"/>
            <a:ext cx="1937041" cy="292493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3200" dirty="0" smtClean="0"/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/>
              <a:t>Animals are Sentient Beings</a:t>
            </a:r>
          </a:p>
          <a:p>
            <a:pPr algn="ctr"/>
            <a:endParaRPr lang="en-US" sz="3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8458200" y="64008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438400"/>
            <a:ext cx="36576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/>
              <a:t>It is just like man's vanity and impertinence to call an animal dumb because it is dumb to his dull perceptions                        			               </a:t>
            </a:r>
            <a:r>
              <a:rPr lang="en-US" sz="1600" dirty="0" smtClean="0"/>
              <a:t>Mark Twain</a:t>
            </a:r>
            <a:endParaRPr lang="en-US" sz="1600" b="1" i="1" dirty="0" smtClean="0"/>
          </a:p>
          <a:p>
            <a:r>
              <a:rPr lang="en-US" i="1" dirty="0" smtClean="0"/>
              <a:t>							</a:t>
            </a:r>
            <a:endParaRPr lang="en-US" sz="1600" dirty="0"/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762000"/>
            <a:ext cx="3733800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477000" y="6596390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How would you feel about? …….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382000" cy="990600"/>
          </a:xfrm>
        </p:spPr>
        <p:txBody>
          <a:bodyPr/>
          <a:lstStyle/>
          <a:p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64" y="1905000"/>
            <a:ext cx="9159064" cy="604455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905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lvl="0" algn="ctr" defTabSz="914400">
              <a:spcAft>
                <a:spcPts val="1200"/>
              </a:spcAft>
            </a:pPr>
            <a:r>
              <a:rPr lang="en-US" sz="3600" b="1" dirty="0" smtClean="0"/>
              <a:t>How Would You Feel About Being Lunch </a:t>
            </a:r>
            <a:r>
              <a:rPr lang="en-US" sz="3200" dirty="0" smtClean="0"/>
              <a:t>For a More Technologically Advanced Species?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i="1" dirty="0" smtClean="0"/>
              <a:t>Why do We Eat Animal Flesh and their Secretions?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3200" b="1" dirty="0" smtClean="0"/>
              <a:t>Culture &amp; Social Pressure</a:t>
            </a:r>
            <a:br>
              <a:rPr lang="en-US" sz="3200" b="1" dirty="0" smtClean="0"/>
            </a:b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025" y="1905000"/>
            <a:ext cx="5842542" cy="4518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/>
              <a:t>Animals are Sentient Beings</a:t>
            </a:r>
          </a:p>
          <a:p>
            <a:pPr algn="ctr"/>
            <a:endParaRPr lang="en-US" sz="3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838200"/>
            <a:ext cx="91440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 smtClean="0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40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Power   -   Technology  -   Domination</a:t>
            </a:r>
            <a:endParaRPr lang="en-US" sz="2400" b="1" dirty="0" smtClean="0">
              <a:solidFill>
                <a:srgbClr val="80000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i="1" dirty="0" smtClean="0"/>
              <a:t>This is </a:t>
            </a:r>
            <a:r>
              <a:rPr lang="en-US" b="1" i="1" dirty="0" smtClean="0"/>
              <a:t>Not</a:t>
            </a:r>
            <a:r>
              <a:rPr lang="en-US" i="1" dirty="0" smtClean="0"/>
              <a:t> Valid Criteria to Assert Superiority Over Other Animals</a:t>
            </a:r>
          </a:p>
          <a:p>
            <a:pPr algn="ctr">
              <a:spcAft>
                <a:spcPts val="600"/>
              </a:spcAft>
            </a:pPr>
            <a:r>
              <a:rPr lang="en-US" sz="2000" b="1" i="1" dirty="0" smtClean="0"/>
              <a:t>We Don’t Need to Eat and Abuse Animals to Survive</a:t>
            </a:r>
          </a:p>
          <a:p>
            <a:pPr algn="ctr">
              <a:spcAft>
                <a:spcPts val="600"/>
              </a:spcAft>
            </a:pPr>
            <a:endParaRPr lang="en-US" sz="2000" i="1" dirty="0" smtClean="0"/>
          </a:p>
          <a:p>
            <a:pPr algn="ctr">
              <a:spcAft>
                <a:spcPts val="600"/>
              </a:spcAft>
            </a:pPr>
            <a:endParaRPr lang="en-US" sz="2000" i="1" dirty="0" smtClean="0"/>
          </a:p>
          <a:p>
            <a:pPr algn="ctr"/>
            <a:endParaRPr lang="en-US" b="1" dirty="0" smtClean="0"/>
          </a:p>
          <a:p>
            <a:pPr marL="0" lvl="4"/>
            <a:endParaRPr lang="en-US" dirty="0" smtClean="0"/>
          </a:p>
          <a:p>
            <a:pPr marL="0" lvl="4" algn="ctr"/>
            <a:endParaRPr lang="en-US" sz="2000" dirty="0" smtClean="0">
              <a:ln>
                <a:solidFill>
                  <a:srgbClr val="800000"/>
                </a:solidFill>
              </a:ln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43200" y="3200400"/>
            <a:ext cx="6019800" cy="15388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gradFill flip="none" rotWithShape="1">
              <a:gsLst>
                <a:gs pos="99000">
                  <a:srgbClr val="800000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4" algn="ctr"/>
            <a:r>
              <a:rPr lang="en-US" b="1" u="sng" dirty="0" smtClean="0">
                <a:solidFill>
                  <a:srgbClr val="800000"/>
                </a:solidFill>
              </a:rPr>
              <a:t>The</a:t>
            </a:r>
            <a:r>
              <a:rPr lang="en-US" u="sng" dirty="0" smtClean="0">
                <a:solidFill>
                  <a:srgbClr val="800000"/>
                </a:solidFill>
              </a:rPr>
              <a:t> </a:t>
            </a:r>
            <a:r>
              <a:rPr lang="en-US" b="1" u="sng" dirty="0" smtClean="0">
                <a:solidFill>
                  <a:srgbClr val="800000"/>
                </a:solidFill>
              </a:rPr>
              <a:t>Violence of Our Diet is Reflected in Our World</a:t>
            </a:r>
            <a:endParaRPr lang="en-US" sz="1400" u="sng" dirty="0" smtClean="0"/>
          </a:p>
          <a:p>
            <a:pPr marL="0" lvl="4">
              <a:spcBef>
                <a:spcPts val="600"/>
              </a:spcBef>
            </a:pPr>
            <a:r>
              <a:rPr lang="en-US" sz="1400" b="1" dirty="0" smtClean="0"/>
              <a:t>	- We Are the Most Violent and Destructive Animals on Earth </a:t>
            </a:r>
          </a:p>
          <a:p>
            <a:pPr marL="0" lvl="4">
              <a:spcBef>
                <a:spcPts val="600"/>
              </a:spcBef>
            </a:pPr>
            <a:r>
              <a:rPr lang="en-US" sz="1400" b="1" dirty="0" smtClean="0"/>
              <a:t>	- We Fight and Kill Each Other</a:t>
            </a:r>
          </a:p>
          <a:p>
            <a:pPr marL="0" lvl="4">
              <a:spcBef>
                <a:spcPts val="600"/>
              </a:spcBef>
            </a:pPr>
            <a:r>
              <a:rPr lang="en-US" sz="1400" b="1" dirty="0" smtClean="0"/>
              <a:t>	- We Enslave and Torture</a:t>
            </a:r>
          </a:p>
          <a:p>
            <a:pPr marL="0" lvl="4">
              <a:spcBef>
                <a:spcPts val="600"/>
              </a:spcBef>
            </a:pPr>
            <a:r>
              <a:rPr lang="en-US" sz="1400" b="1" dirty="0" smtClean="0"/>
              <a:t>	- We Threaten the Existence of the Whole Earth</a:t>
            </a:r>
          </a:p>
          <a:p>
            <a:pPr marL="0" lvl="4">
              <a:spcBef>
                <a:spcPts val="1200"/>
              </a:spcBef>
              <a:spcAft>
                <a:spcPts val="600"/>
              </a:spcAft>
            </a:pP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029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i="1" dirty="0" smtClean="0">
              <a:solidFill>
                <a:srgbClr val="FF0000"/>
              </a:solidFill>
            </a:endParaRPr>
          </a:p>
          <a:p>
            <a:pPr algn="ctr"/>
            <a:endParaRPr lang="en-US" sz="2000" b="1" i="1" dirty="0" smtClean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200400"/>
            <a:ext cx="2267827" cy="15388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8200" y="5398532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“The cycle of violence that starts on our dinner tables reverberates</a:t>
            </a:r>
          </a:p>
          <a:p>
            <a:r>
              <a:rPr lang="en-US" b="1" i="1" dirty="0" smtClean="0"/>
              <a:t>through our families, our communities, and through all our relations,</a:t>
            </a:r>
          </a:p>
          <a:p>
            <a:r>
              <a:rPr lang="en-US" b="1" i="1" dirty="0" smtClean="0"/>
              <a:t>rippling into the field of our shared awareness.”                     </a:t>
            </a:r>
            <a:r>
              <a:rPr lang="en-US" sz="1400" dirty="0" smtClean="0"/>
              <a:t>Will Tuttle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14400" y="5029200"/>
            <a:ext cx="7086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1600" b="1" dirty="0" smtClean="0"/>
              <a:t>Our Survival as a Species Depends on Our Spiritual Evolution</a:t>
            </a:r>
          </a:p>
          <a:p>
            <a:pPr algn="ctr"/>
            <a:r>
              <a:rPr lang="en-US" sz="1600" b="1" dirty="0" smtClean="0"/>
              <a:t>Evolution Implies Not Only Change but Transformation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029200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i="1" dirty="0" smtClean="0">
              <a:solidFill>
                <a:srgbClr val="FF0000"/>
              </a:solidFill>
            </a:endParaRPr>
          </a:p>
          <a:p>
            <a:pPr algn="ctr"/>
            <a:endParaRPr lang="en-US" sz="2000" b="1" i="1" dirty="0" smtClean="0">
              <a:solidFill>
                <a:srgbClr val="FF0000"/>
              </a:solidFill>
            </a:endParaRPr>
          </a:p>
          <a:p>
            <a:pPr algn="ctr"/>
            <a:endParaRPr lang="en-US" sz="20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04800" y="5953780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b="1" i="1" cap="small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  <a:r>
              <a:rPr lang="en-US" sz="3200" b="1" i="1" cap="small" dirty="0" smtClean="0">
                <a:solidFill>
                  <a:schemeClr val="accent1">
                    <a:lumMod val="75000"/>
                  </a:schemeClr>
                </a:solidFill>
              </a:rPr>
              <a:t>Compassion is the True Spiritual Evolution</a:t>
            </a:r>
            <a:endParaRPr lang="en-US" sz="32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438400" y="1273076"/>
            <a:ext cx="670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Cycle of Violence ends </a:t>
            </a:r>
            <a:r>
              <a:rPr lang="en-US" dirty="0" smtClean="0"/>
              <a:t>with the understanding of the interconnectedness of all life and the fundamentally spiritual nature of all beings. </a:t>
            </a:r>
          </a:p>
          <a:p>
            <a:endParaRPr lang="en-US" b="1" dirty="0" smtClean="0"/>
          </a:p>
          <a:p>
            <a:r>
              <a:rPr lang="en-US" b="1" i="1" dirty="0" smtClean="0"/>
              <a:t>No being is merely a material thing or object, and thus,</a:t>
            </a:r>
          </a:p>
          <a:p>
            <a:r>
              <a:rPr lang="en-US" b="1" i="1" dirty="0" smtClean="0"/>
              <a:t>no being can ever be a commodity or article of property</a:t>
            </a: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3200" dirty="0" smtClean="0"/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/>
              <a:t>We Are All Sentient Beings</a:t>
            </a:r>
          </a:p>
          <a:p>
            <a:pPr algn="ctr"/>
            <a:endParaRPr lang="en-US" sz="3600" dirty="0" smtClean="0"/>
          </a:p>
        </p:txBody>
      </p:sp>
      <p:pic>
        <p:nvPicPr>
          <p:cNvPr id="14" name="Picture 13" descr="Slave sca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2379692" cy="39373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640" y="3312295"/>
            <a:ext cx="2493360" cy="17786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493" y="3302000"/>
            <a:ext cx="2116108" cy="17783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692" y="3312295"/>
            <a:ext cx="2209800" cy="1768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00600" y="1752600"/>
            <a:ext cx="41910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For as long as men massacre animals, they will kill each other. Indeed, he who sows the seed of murder and pain cannot reap joy and love."</a:t>
            </a:r>
            <a:r>
              <a:rPr lang="en-US" dirty="0" smtClean="0"/>
              <a:t>          	Pythagoras, Mathematician							</a:t>
            </a:r>
            <a:endParaRPr lang="en-US" sz="1400" dirty="0"/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52600"/>
            <a:ext cx="40767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066800" y="457200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The Pythagorean Theorem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US" sz="3600" dirty="0" smtClean="0"/>
              <a:t>Our True Nature Is Compassion</a:t>
            </a:r>
            <a:endParaRPr lang="en-US" sz="2800" b="1" i="1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029200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i="1" dirty="0" smtClean="0">
              <a:solidFill>
                <a:srgbClr val="FF0000"/>
              </a:solidFill>
            </a:endParaRPr>
          </a:p>
          <a:p>
            <a:pPr algn="ctr"/>
            <a:endParaRPr lang="en-US" sz="2000" b="1" i="1" dirty="0" smtClean="0">
              <a:solidFill>
                <a:srgbClr val="FF0000"/>
              </a:solidFill>
            </a:endParaRPr>
          </a:p>
          <a:p>
            <a:pPr algn="ctr"/>
            <a:endParaRPr lang="en-US" sz="20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295400"/>
            <a:ext cx="2398551" cy="46371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5800" y="5967918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b="1" i="1" cap="small" dirty="0" smtClean="0">
                <a:solidFill>
                  <a:schemeClr val="accent1">
                    <a:lumMod val="75000"/>
                  </a:schemeClr>
                </a:solidFill>
              </a:rPr>
              <a:t>Compassion is the True Spiritual Evolution</a:t>
            </a:r>
            <a:endParaRPr lang="en-US" sz="28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0400" y="4343400"/>
            <a:ext cx="3810000" cy="1661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/>
              <a:t>Until he extends the circle of compassion to all living things, man will not himself find peace </a:t>
            </a:r>
            <a:endParaRPr lang="en-US" sz="2400" b="1" i="1" dirty="0" smtClean="0"/>
          </a:p>
          <a:p>
            <a:r>
              <a:rPr lang="en-US" sz="2400" b="1" i="1" dirty="0" smtClean="0"/>
              <a:t>                  </a:t>
            </a:r>
            <a:r>
              <a:rPr lang="en-US" sz="1400" i="1" dirty="0" smtClean="0"/>
              <a:t>Albert Schweitzer</a:t>
            </a:r>
          </a:p>
          <a:p>
            <a:r>
              <a:rPr lang="en-US" sz="1400" i="1" dirty="0" smtClean="0"/>
              <a:t>                             The Philosophy of Civilization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0"/>
            <a:ext cx="2688771" cy="2895600"/>
          </a:xfrm>
          <a:prstGeom prst="rect">
            <a:avLst/>
          </a:prstGeom>
        </p:spPr>
      </p:pic>
      <p:pic>
        <p:nvPicPr>
          <p:cNvPr id="6" name="Picture 5" descr="einstein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31090"/>
            <a:ext cx="2837356" cy="30249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38800" y="691277"/>
            <a:ext cx="3429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/>
              <a:t>Nothing will benefit human health and increase chances of survival for life on earth as much as the evolution to a vegetarian diet</a:t>
            </a:r>
            <a:r>
              <a:rPr lang="en-US" dirty="0" smtClean="0"/>
              <a:t>           </a:t>
            </a:r>
            <a:r>
              <a:rPr lang="en-US" sz="1200" dirty="0" smtClean="0"/>
              <a:t>Albert Einstein, Physicist </a:t>
            </a:r>
          </a:p>
          <a:p>
            <a:r>
              <a:rPr lang="en-US" sz="1200" dirty="0" smtClean="0"/>
              <a:t>                           Nobel Prize 1921</a:t>
            </a:r>
            <a:r>
              <a:rPr lang="en-US" b="1" dirty="0" smtClean="0"/>
              <a:t> 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74376"/>
            <a:ext cx="8042276" cy="654424"/>
          </a:xfrm>
        </p:spPr>
        <p:txBody>
          <a:bodyPr/>
          <a:lstStyle/>
          <a:p>
            <a:r>
              <a:rPr lang="en-US" dirty="0" smtClean="0"/>
              <a:t>I-Thou  vs  I-It</a:t>
            </a:r>
            <a:endParaRPr lang="en-US" dirty="0"/>
          </a:p>
        </p:txBody>
      </p:sp>
      <p:pic>
        <p:nvPicPr>
          <p:cNvPr id="5" name="Content Placeholder 4" descr="avatar-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2137172"/>
            <a:ext cx="6496049" cy="3654028"/>
          </a:xfrm>
        </p:spPr>
      </p:pic>
      <p:sp>
        <p:nvSpPr>
          <p:cNvPr id="6" name="TextBox 5"/>
          <p:cNvSpPr txBox="1"/>
          <p:nvPr/>
        </p:nvSpPr>
        <p:spPr>
          <a:xfrm>
            <a:off x="6477000" y="13832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Martin Buber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05200" y="5906869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n>
                  <a:solidFill>
                    <a:srgbClr val="660066"/>
                  </a:solidFill>
                </a:ln>
              </a:rPr>
              <a:t>I See You</a:t>
            </a:r>
            <a:endParaRPr lang="en-US" sz="3600" dirty="0">
              <a:ln>
                <a:solidFill>
                  <a:srgbClr val="660066"/>
                </a:solidFill>
              </a:ln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US" sz="2800" dirty="0" smtClean="0"/>
              <a:t>Our True Nature Is Compassion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10200"/>
            <a:ext cx="8042276" cy="1336956"/>
          </a:xfrm>
        </p:spPr>
        <p:txBody>
          <a:bodyPr/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All Beings are intimately connected to each other and all living things in the Web of Life </a:t>
            </a:r>
            <a:endParaRPr lang="en-US" sz="2800" dirty="0"/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053690"/>
            <a:ext cx="5500918" cy="366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447800" y="914400"/>
            <a:ext cx="6934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It Is Time For a New Paradigm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1499176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Living with a Reverence for All Life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US" sz="2800" dirty="0" smtClean="0"/>
              <a:t>Our True Nature Is Compassion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415924" y="5562578"/>
            <a:ext cx="8042276" cy="883024"/>
          </a:xfrm>
        </p:spPr>
        <p:txBody>
          <a:bodyPr/>
          <a:lstStyle/>
          <a:p>
            <a:r>
              <a:rPr lang="en-US" sz="3200" dirty="0" smtClean="0"/>
              <a:t>Bring Your Fresh Flower to the World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905022"/>
            <a:ext cx="5283171" cy="39623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66000" y="1524000"/>
            <a:ext cx="13525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Mahatma Gandhi</a:t>
            </a:r>
            <a:endParaRPr lang="en-US" sz="1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-1"/>
            <a:ext cx="9144000" cy="76200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US" sz="2800" dirty="0" smtClean="0"/>
              <a:t>Our True Nature Is Compassion</a:t>
            </a:r>
            <a:endParaRPr lang="en-US" sz="2800" dirty="0"/>
          </a:p>
        </p:txBody>
      </p:sp>
      <p:pic>
        <p:nvPicPr>
          <p:cNvPr id="7" name="Picture 6" descr="karner-blue-butterfly.jpg"/>
          <p:cNvPicPr>
            <a:picLocks noChangeAspect="1"/>
          </p:cNvPicPr>
          <p:nvPr/>
        </p:nvPicPr>
        <p:blipFill>
          <a:blip r:embed="rId3">
            <a:lum bright="15000"/>
          </a:blip>
          <a:stretch>
            <a:fillRect/>
          </a:stretch>
        </p:blipFill>
        <p:spPr>
          <a:xfrm>
            <a:off x="8287314" y="0"/>
            <a:ext cx="856686" cy="76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990600"/>
            <a:ext cx="9144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000090"/>
                </a:solidFill>
              </a:rPr>
              <a:t>Be The Change You Want To See in the World</a:t>
            </a:r>
            <a:endParaRPr lang="en-US" sz="3000" dirty="0">
              <a:solidFill>
                <a:srgbClr val="0000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71189" y="6445602"/>
            <a:ext cx="1129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 smtClean="0"/>
              <a:t>Thich</a:t>
            </a:r>
            <a:r>
              <a:rPr lang="en-US" sz="1000" dirty="0" smtClean="0"/>
              <a:t> Nat Hahn</a:t>
            </a: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frien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199"/>
            <a:ext cx="9144000" cy="3425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ctangle 5"/>
          <p:cNvSpPr>
            <a:spLocks noChangeArrowheads="1"/>
          </p:cNvSpPr>
          <p:nvPr/>
        </p:nvSpPr>
        <p:spPr bwMode="auto">
          <a:xfrm>
            <a:off x="0" y="504825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solidFill>
                  <a:srgbClr val="6666FF"/>
                </a:solidFill>
                <a:latin typeface="Verdana" charset="0"/>
                <a:ea typeface="Times New Roman" charset="0"/>
                <a:cs typeface="Times New Roman" charset="0"/>
              </a:rPr>
              <a:t>BE GLAD THAT</a:t>
            </a:r>
            <a:r>
              <a:rPr lang="en-GB" sz="3200" b="1" dirty="0" smtClean="0">
                <a:solidFill>
                  <a:srgbClr val="6666FF"/>
                </a:solidFill>
                <a:latin typeface="Verdana" charset="0"/>
                <a:ea typeface="Times New Roman" charset="0"/>
                <a:cs typeface="Times New Roman" charset="0"/>
              </a:rPr>
              <a:t> WE </a:t>
            </a:r>
            <a:r>
              <a:rPr lang="en-GB" sz="3200" b="1" dirty="0">
                <a:solidFill>
                  <a:srgbClr val="6666FF"/>
                </a:solidFill>
                <a:latin typeface="Verdana" charset="0"/>
                <a:ea typeface="Times New Roman" charset="0"/>
                <a:cs typeface="Times New Roman" charset="0"/>
              </a:rPr>
              <a:t>ARE</a:t>
            </a:r>
            <a:r>
              <a:rPr lang="en-GB" sz="3200" b="1" dirty="0" smtClean="0">
                <a:solidFill>
                  <a:srgbClr val="6666FF"/>
                </a:solidFill>
                <a:latin typeface="Verdana" charset="0"/>
                <a:ea typeface="Times New Roman" charset="0"/>
                <a:cs typeface="Times New Roman" charset="0"/>
              </a:rPr>
              <a:t> ALL ALIVE </a:t>
            </a:r>
            <a:r>
              <a:rPr lang="en-GB" sz="3200" b="1" dirty="0">
                <a:solidFill>
                  <a:srgbClr val="6666FF"/>
                </a:solidFill>
                <a:latin typeface="Verdana" charset="0"/>
                <a:ea typeface="Times New Roman" charset="0"/>
                <a:cs typeface="Times New Roman" charset="0"/>
              </a:rPr>
              <a:t>! </a:t>
            </a:r>
            <a:endParaRPr lang="en-GB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832"/>
            <a:ext cx="9181110" cy="688583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057399"/>
            <a:ext cx="8592108" cy="214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1371600"/>
            <a:ext cx="3352800" cy="3962400"/>
          </a:xfrm>
        </p:spPr>
        <p:txBody>
          <a:bodyPr/>
          <a:lstStyle/>
          <a:p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/>
            </a:r>
            <a:b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</a:b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 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/>
            </a:r>
            <a:b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endParaRPr lang="en-US" sz="3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9144000" cy="1371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2500" lnSpcReduction="200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027" i="1" dirty="0" smtClean="0"/>
              <a:t>Why do We Eat Animal Flesh and their Secretions?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3600" b="1" dirty="0" smtClean="0"/>
              <a:t>Culture &amp; Social Pressure</a:t>
            </a:r>
            <a:r>
              <a:rPr lang="en-US" dirty="0" smtClean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1600200"/>
            <a:ext cx="8153400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What We Eat is Learned from Childhood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“Meat and poultry products: </a:t>
            </a:r>
          </a:p>
          <a:p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good addition to the baby's diet…” </a:t>
            </a:r>
          </a:p>
          <a:p>
            <a:endParaRPr lang="en-US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“…So be sure to feed your baby </a:t>
            </a:r>
          </a:p>
          <a:p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GERBER FOODS Meats and Poultry with Gravy.”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19600" y="2895600"/>
            <a:ext cx="464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Belief Programmed:</a:t>
            </a:r>
          </a:p>
          <a:p>
            <a:pPr algn="ctr"/>
            <a:r>
              <a:rPr lang="en-US" i="1" dirty="0" smtClean="0"/>
              <a:t>“Animals, </a:t>
            </a:r>
          </a:p>
          <a:p>
            <a:pPr algn="ctr"/>
            <a:r>
              <a:rPr lang="en-US" i="1" dirty="0" smtClean="0"/>
              <a:t>and Products derived from Animals, </a:t>
            </a:r>
          </a:p>
          <a:p>
            <a:pPr algn="ctr"/>
            <a:r>
              <a:rPr lang="en-US" i="1" dirty="0" smtClean="0"/>
              <a:t>are our Natural Food”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22333"/>
            <a:ext cx="7239000" cy="1000781"/>
          </a:xfrm>
        </p:spPr>
        <p:txBody>
          <a:bodyPr/>
          <a:lstStyle/>
          <a:p>
            <a:r>
              <a:rPr lang="en-US" sz="3600" dirty="0" smtClean="0"/>
              <a:t> </a:t>
            </a:r>
            <a:r>
              <a:rPr lang="en-US" sz="4000" dirty="0" smtClean="0">
                <a:latin typeface="Comic Sans MS"/>
                <a:cs typeface="Comic Sans MS"/>
              </a:rPr>
              <a:t>Loving Kindness Meditation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</a:t>
            </a:r>
            <a:r>
              <a:rPr lang="en-US" sz="2800" b="1" dirty="0" smtClean="0">
                <a:solidFill>
                  <a:srgbClr val="FF8FB0"/>
                </a:solidFill>
                <a:latin typeface="Comic Sans MS"/>
                <a:cs typeface="Comic Sans MS"/>
              </a:rPr>
              <a:t>The </a:t>
            </a:r>
            <a:r>
              <a:rPr lang="en-US" sz="2800" b="1" dirty="0" err="1" smtClean="0">
                <a:solidFill>
                  <a:srgbClr val="FF8FB0"/>
                </a:solidFill>
                <a:latin typeface="Comic Sans MS"/>
                <a:cs typeface="Comic Sans MS"/>
              </a:rPr>
              <a:t>Metta</a:t>
            </a:r>
            <a:r>
              <a:rPr lang="en-US" sz="2800" b="1" dirty="0" smtClean="0">
                <a:solidFill>
                  <a:srgbClr val="FF8FB0"/>
                </a:solidFill>
                <a:latin typeface="Comic Sans MS"/>
                <a:cs typeface="Comic Sans MS"/>
              </a:rPr>
              <a:t> Prayer</a:t>
            </a:r>
            <a:endParaRPr lang="en-US" sz="2800" b="1" dirty="0">
              <a:solidFill>
                <a:srgbClr val="FF8FB0"/>
              </a:solidFill>
              <a:latin typeface="Comic Sans MS"/>
              <a:cs typeface="Comic Sans M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19105" y="2362199"/>
            <a:ext cx="3619496" cy="44958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May I be safe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May I be free from suffering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May my heart remain open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May I know the beauty of my own true nature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May I be joyful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May I be healed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May I be peaceful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315693" y="2362199"/>
            <a:ext cx="4724399" cy="44958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May all beings be safe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May all beings be free from suffering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May all beings hearts remain open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May all beings know the beauty of their own true nature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May all beings be joyful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May all beings be healed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May all beings be peaceful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alphaModFix amt="16000"/>
            <a:duotone>
              <a:srgbClr val="000090"/>
              <a:srgbClr val="FFF1C1"/>
            </a:duotone>
          </a:blip>
          <a:srcRect/>
          <a:stretch>
            <a:fillRect/>
          </a:stretch>
        </p:blipFill>
        <p:spPr bwMode="auto">
          <a:xfrm>
            <a:off x="2324100" y="822333"/>
            <a:ext cx="6477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07 Prayer Of The Heart.m4a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525000" y="4060833"/>
            <a:ext cx="2590800" cy="2416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1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Custom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14990</TotalTime>
  <Words>4333</Words>
  <Application>Microsoft Macintosh PowerPoint</Application>
  <PresentationFormat>On-screen Show (4:3)</PresentationFormat>
  <Paragraphs>721</Paragraphs>
  <Slides>90</Slides>
  <Notes>4</Notes>
  <HiddenSlides>0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Breeze</vt:lpstr>
      <vt:lpstr>The World Peace Diet</vt:lpstr>
      <vt:lpstr>Slide 2</vt:lpstr>
      <vt:lpstr>Slide 3</vt:lpstr>
      <vt:lpstr>Slide 4</vt:lpstr>
      <vt:lpstr>Slide 5</vt:lpstr>
      <vt:lpstr>Why do We Eat Animal Flesh            and their Secretions?</vt:lpstr>
      <vt:lpstr>Why do We Eat Animal Flesh  and their Secretions?</vt:lpstr>
      <vt:lpstr>Why do We Eat Animal Flesh and their Secretions? Culture &amp; Social Pressure </vt:lpstr>
      <vt:lpstr>         </vt:lpstr>
      <vt:lpstr>Slide 10</vt:lpstr>
      <vt:lpstr>Why do We Eat Animal Flesh            and their Secretions?</vt:lpstr>
      <vt:lpstr>Slide 12</vt:lpstr>
      <vt:lpstr>Why do We Eat Animal Flesh     and their Secretions?</vt:lpstr>
      <vt:lpstr>Why do We Eat Animal Flesh and their Secretions? Belief: It is Needed for Health </vt:lpstr>
      <vt:lpstr>Belief: It is Needed for Health Where Do I Get My Protein? </vt:lpstr>
      <vt:lpstr> Belief: It is Needed for Health Where Do I Get My Protein? </vt:lpstr>
      <vt:lpstr>Why do We Eat Animal Flesh and their Secretions? Belief: It is Needed for Health </vt:lpstr>
      <vt:lpstr>Slide 18</vt:lpstr>
      <vt:lpstr>Slide 19</vt:lpstr>
      <vt:lpstr>Slide 20</vt:lpstr>
      <vt:lpstr>Why do We Eat Animal Flesh and their Secretions? Belief: It is Needed for Health </vt:lpstr>
      <vt:lpstr>Slide 22</vt:lpstr>
      <vt:lpstr>Why do We Eat Animal Flesh and their Secretions? Belief: It is Needed for Health </vt:lpstr>
      <vt:lpstr>Slide 24</vt:lpstr>
      <vt:lpstr>Why do We Eat Animal Flesh and their Secretions? Belief: It is Needed for Health </vt:lpstr>
      <vt:lpstr>Slide 26</vt:lpstr>
      <vt:lpstr>Why do People Eat Animal Flesh and their Secretions? Belief - it is Needed for Health </vt:lpstr>
      <vt:lpstr>Why do We Eat Animal Flesh            and their Secretions?</vt:lpstr>
      <vt:lpstr>Is this True?</vt:lpstr>
      <vt:lpstr>Slide 30</vt:lpstr>
      <vt:lpstr>Men and Women  as Caretakers</vt:lpstr>
      <vt:lpstr>Why do We Eat Animal Flesh            and their Secretions?</vt:lpstr>
      <vt:lpstr>Slide 33</vt:lpstr>
      <vt:lpstr>Slide 34</vt:lpstr>
      <vt:lpstr>Slide 35</vt:lpstr>
      <vt:lpstr>Slide 36</vt:lpstr>
      <vt:lpstr>Slide 37</vt:lpstr>
      <vt:lpstr>Got Milk</vt:lpstr>
      <vt:lpstr>Slide 39</vt:lpstr>
      <vt:lpstr>Slide 40</vt:lpstr>
      <vt:lpstr>Slide 41</vt:lpstr>
      <vt:lpstr>Proud Mom </vt:lpstr>
      <vt:lpstr>Slide 43</vt:lpstr>
      <vt:lpstr>Proud Mom 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 </vt:lpstr>
      <vt:lpstr>Slide 54</vt:lpstr>
      <vt:lpstr>The Environment</vt:lpstr>
      <vt:lpstr>Slide 56</vt:lpstr>
      <vt:lpstr>Slide 57</vt:lpstr>
      <vt:lpstr>Slide 58</vt:lpstr>
      <vt:lpstr>Slide 59</vt:lpstr>
      <vt:lpstr>Slide 60</vt:lpstr>
      <vt:lpstr>We Can Make Better Use of Our Land</vt:lpstr>
      <vt:lpstr>Slide 62</vt:lpstr>
      <vt:lpstr>Slide 63</vt:lpstr>
      <vt:lpstr>Slide 64</vt:lpstr>
      <vt:lpstr>Slide 65</vt:lpstr>
      <vt:lpstr>Slide 66</vt:lpstr>
      <vt:lpstr>A Kiss from Mama</vt:lpstr>
      <vt:lpstr>Best  Friends</vt:lpstr>
      <vt:lpstr>Elephant Joy</vt:lpstr>
      <vt:lpstr>Peaceful Coexistence</vt:lpstr>
      <vt:lpstr>Slide 71</vt:lpstr>
      <vt:lpstr>Tenderness</vt:lpstr>
      <vt:lpstr>Suffering  Mental and Physical </vt:lpstr>
      <vt:lpstr>Innocence Deserves our Protection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I-Thou  vs  I-It</vt:lpstr>
      <vt:lpstr> All Beings are intimately connected to each other and all living things in the Web of Life </vt:lpstr>
      <vt:lpstr>Bring Your Fresh Flower to the World</vt:lpstr>
      <vt:lpstr>Slide 88</vt:lpstr>
      <vt:lpstr>Slide 89</vt:lpstr>
      <vt:lpstr> Loving Kindness Meditation      The Metta Prayer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Cows can Be Happy</dc:title>
  <dc:creator>Norman Scrimshaw</dc:creator>
  <cp:lastModifiedBy>Will Tuttle</cp:lastModifiedBy>
  <cp:revision>1252</cp:revision>
  <dcterms:created xsi:type="dcterms:W3CDTF">2010-12-02T19:25:49Z</dcterms:created>
  <dcterms:modified xsi:type="dcterms:W3CDTF">2010-12-02T20:16:50Z</dcterms:modified>
</cp:coreProperties>
</file>